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353" r:id="rId3"/>
    <p:sldId id="506" r:id="rId4"/>
    <p:sldId id="507" r:id="rId5"/>
    <p:sldId id="508" r:id="rId6"/>
    <p:sldId id="509" r:id="rId7"/>
    <p:sldId id="510" r:id="rId8"/>
    <p:sldId id="517" r:id="rId9"/>
    <p:sldId id="563" r:id="rId10"/>
    <p:sldId id="354" r:id="rId11"/>
    <p:sldId id="564" r:id="rId12"/>
    <p:sldId id="496" r:id="rId13"/>
    <p:sldId id="493" r:id="rId14"/>
    <p:sldId id="545" r:id="rId15"/>
    <p:sldId id="494" r:id="rId16"/>
    <p:sldId id="495" r:id="rId17"/>
    <p:sldId id="497" r:id="rId18"/>
    <p:sldId id="566" r:id="rId19"/>
    <p:sldId id="565" r:id="rId20"/>
    <p:sldId id="543" r:id="rId21"/>
    <p:sldId id="499" r:id="rId22"/>
    <p:sldId id="514" r:id="rId23"/>
    <p:sldId id="498" r:id="rId24"/>
    <p:sldId id="512" r:id="rId25"/>
    <p:sldId id="556" r:id="rId26"/>
    <p:sldId id="515" r:id="rId27"/>
    <p:sldId id="516" r:id="rId28"/>
    <p:sldId id="519" r:id="rId29"/>
    <p:sldId id="521" r:id="rId30"/>
    <p:sldId id="523" r:id="rId31"/>
    <p:sldId id="522" r:id="rId32"/>
    <p:sldId id="524" r:id="rId33"/>
    <p:sldId id="525" r:id="rId34"/>
    <p:sldId id="526" r:id="rId35"/>
    <p:sldId id="527" r:id="rId36"/>
    <p:sldId id="557" r:id="rId37"/>
    <p:sldId id="558" r:id="rId38"/>
    <p:sldId id="559" r:id="rId39"/>
    <p:sldId id="560" r:id="rId40"/>
    <p:sldId id="561" r:id="rId41"/>
    <p:sldId id="562" r:id="rId42"/>
    <p:sldId id="544" r:id="rId43"/>
    <p:sldId id="520" r:id="rId44"/>
    <p:sldId id="529" r:id="rId45"/>
    <p:sldId id="528" r:id="rId46"/>
    <p:sldId id="530" r:id="rId47"/>
    <p:sldId id="546" r:id="rId48"/>
    <p:sldId id="531" r:id="rId49"/>
    <p:sldId id="532" r:id="rId50"/>
    <p:sldId id="533" r:id="rId51"/>
    <p:sldId id="534" r:id="rId52"/>
    <p:sldId id="535" r:id="rId53"/>
    <p:sldId id="536" r:id="rId54"/>
    <p:sldId id="537" r:id="rId55"/>
    <p:sldId id="538" r:id="rId56"/>
    <p:sldId id="539" r:id="rId57"/>
    <p:sldId id="540" r:id="rId58"/>
    <p:sldId id="542" r:id="rId59"/>
    <p:sldId id="541" r:id="rId60"/>
    <p:sldId id="547" r:id="rId61"/>
    <p:sldId id="549" r:id="rId62"/>
    <p:sldId id="550" r:id="rId63"/>
    <p:sldId id="551" r:id="rId64"/>
    <p:sldId id="552" r:id="rId65"/>
    <p:sldId id="553" r:id="rId66"/>
    <p:sldId id="554" r:id="rId67"/>
    <p:sldId id="555" r:id="rId68"/>
    <p:sldId id="567" r:id="rId69"/>
    <p:sldId id="568" r:id="rId70"/>
    <p:sldId id="569" r:id="rId71"/>
    <p:sldId id="571" r:id="rId72"/>
    <p:sldId id="548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56DE6"/>
    <a:srgbClr val="1288B7"/>
    <a:srgbClr val="38A6E2"/>
    <a:srgbClr val="5197D7"/>
    <a:srgbClr val="002060"/>
    <a:srgbClr val="D2D2D2"/>
    <a:srgbClr val="888888"/>
    <a:srgbClr val="FFFDFF"/>
    <a:srgbClr val="FF95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0BE9F4-32E5-468B-A8D3-FEFBFEEF5A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159A3F-A6A3-4B74-ABF0-FE9734DAA19E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Containers could </a:t>
          </a:r>
          <a:r>
            <a:rPr lang="en-US" b="0" dirty="0" smtClean="0">
              <a:latin typeface="Candara" panose="020E0502030303020204" pitchFamily="34" charset="0"/>
            </a:rPr>
            <a:t>communicate</a:t>
          </a:r>
          <a:r>
            <a:rPr lang="en-US" b="1" dirty="0" smtClean="0">
              <a:latin typeface="Candara" panose="020E0502030303020204" pitchFamily="34" charset="0"/>
            </a:rPr>
            <a:t> </a:t>
          </a:r>
          <a:r>
            <a:rPr lang="en-US" dirty="0" smtClean="0">
              <a:latin typeface="Candara" panose="020E0502030303020204" pitchFamily="34" charset="0"/>
            </a:rPr>
            <a:t>with each other</a:t>
          </a:r>
          <a:endParaRPr lang="en-US" dirty="0">
            <a:latin typeface="Candara" panose="020E0502030303020204" pitchFamily="34" charset="0"/>
          </a:endParaRPr>
        </a:p>
      </dgm:t>
    </dgm:pt>
    <dgm:pt modelId="{882F00B5-D986-4CDE-985B-5DAA43DD444F}" type="parTrans" cxnId="{53400E30-C066-4FF8-84E5-305ED158126D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5403180B-589E-490F-9D76-C2722B07198A}" type="sibTrans" cxnId="{53400E30-C066-4FF8-84E5-305ED158126D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C22FB78A-EF27-4F03-99D8-47577A6C24AB}">
      <dgm:prSet phldrT="[Text]"/>
      <dgm:spPr/>
      <dgm:t>
        <a:bodyPr/>
        <a:lstStyle/>
        <a:p>
          <a:r>
            <a:rPr lang="en-US" smtClean="0">
              <a:latin typeface="Candara" panose="020E0502030303020204" pitchFamily="34" charset="0"/>
            </a:rPr>
            <a:t>Containers had to be deployed appropriately</a:t>
          </a:r>
          <a:endParaRPr lang="en-US" dirty="0">
            <a:latin typeface="Candara" panose="020E0502030303020204" pitchFamily="34" charset="0"/>
          </a:endParaRPr>
        </a:p>
      </dgm:t>
    </dgm:pt>
    <dgm:pt modelId="{A34BBF75-51F9-4097-8E19-6F24064AD5E8}" type="parTrans" cxnId="{3F955338-ABF3-4810-A8B8-6F7CB7625CBC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5BCCFBC2-A27B-4A81-9612-602F7DDE480E}" type="sibTrans" cxnId="{3F955338-ABF3-4810-A8B8-6F7CB7625CBC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989D9296-C374-4CC2-9157-81FE15F59D36}">
      <dgm:prSet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Containers had to be managed carefully</a:t>
          </a:r>
          <a:endParaRPr lang="en-US" dirty="0">
            <a:latin typeface="Candara" panose="020E0502030303020204" pitchFamily="34" charset="0"/>
          </a:endParaRPr>
        </a:p>
      </dgm:t>
    </dgm:pt>
    <dgm:pt modelId="{59C79D8C-84FF-4868-8166-0DC6ACA8D0D9}" type="parTrans" cxnId="{992B6105-F852-4444-97D5-C69F4B0F8783}">
      <dgm:prSet/>
      <dgm:spPr/>
      <dgm:t>
        <a:bodyPr/>
        <a:lstStyle/>
        <a:p>
          <a:endParaRPr lang="en-US"/>
        </a:p>
      </dgm:t>
    </dgm:pt>
    <dgm:pt modelId="{2541ECB3-AEDA-46CD-9E3C-C2985D5EEE93}" type="sibTrans" cxnId="{992B6105-F852-4444-97D5-C69F4B0F8783}">
      <dgm:prSet/>
      <dgm:spPr/>
      <dgm:t>
        <a:bodyPr/>
        <a:lstStyle/>
        <a:p>
          <a:endParaRPr lang="en-US"/>
        </a:p>
      </dgm:t>
    </dgm:pt>
    <dgm:pt modelId="{E8CC940E-503B-442D-9D8C-1834642EEF01}">
      <dgm:prSet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Auto scaling was not possible</a:t>
          </a:r>
          <a:endParaRPr lang="en-US" dirty="0">
            <a:latin typeface="Candara" panose="020E0502030303020204" pitchFamily="34" charset="0"/>
          </a:endParaRPr>
        </a:p>
      </dgm:t>
    </dgm:pt>
    <dgm:pt modelId="{03C3BE37-0022-4A42-A7F1-F27208A5786E}" type="parTrans" cxnId="{AB1B2689-EE54-42EB-B6C2-3DA91ED64D9F}">
      <dgm:prSet/>
      <dgm:spPr/>
      <dgm:t>
        <a:bodyPr/>
        <a:lstStyle/>
        <a:p>
          <a:endParaRPr lang="en-US"/>
        </a:p>
      </dgm:t>
    </dgm:pt>
    <dgm:pt modelId="{1016FD89-D45B-44B9-B3DD-55721D57BED7}" type="sibTrans" cxnId="{AB1B2689-EE54-42EB-B6C2-3DA91ED64D9F}">
      <dgm:prSet/>
      <dgm:spPr/>
      <dgm:t>
        <a:bodyPr/>
        <a:lstStyle/>
        <a:p>
          <a:endParaRPr lang="en-US"/>
        </a:p>
      </dgm:t>
    </dgm:pt>
    <dgm:pt modelId="{AEBFA465-55A8-405C-8C87-799A8A9BF2F1}">
      <dgm:prSet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Distributing traffic was still challenging</a:t>
          </a:r>
          <a:endParaRPr lang="en-US" dirty="0">
            <a:latin typeface="Candara" panose="020E0502030303020204" pitchFamily="34" charset="0"/>
          </a:endParaRPr>
        </a:p>
      </dgm:t>
    </dgm:pt>
    <dgm:pt modelId="{A47C5F25-1375-410D-B920-DF3D7AA76B16}" type="parTrans" cxnId="{F672DF47-E7DD-4326-8A63-BCA1C32855FD}">
      <dgm:prSet/>
      <dgm:spPr/>
      <dgm:t>
        <a:bodyPr/>
        <a:lstStyle/>
        <a:p>
          <a:endParaRPr lang="en-US"/>
        </a:p>
      </dgm:t>
    </dgm:pt>
    <dgm:pt modelId="{D55726EA-2296-44E0-8067-4F2844E40B62}" type="sibTrans" cxnId="{F672DF47-E7DD-4326-8A63-BCA1C32855FD}">
      <dgm:prSet/>
      <dgm:spPr/>
      <dgm:t>
        <a:bodyPr/>
        <a:lstStyle/>
        <a:p>
          <a:endParaRPr lang="en-US"/>
        </a:p>
      </dgm:t>
    </dgm:pt>
    <dgm:pt modelId="{A48D3D53-6D62-4810-AF30-A4CD14186272}" type="pres">
      <dgm:prSet presAssocID="{220BE9F4-32E5-468B-A8D3-FEFBFEEF5AB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CB067A06-2946-403F-9203-696BC59AEBDF}" type="pres">
      <dgm:prSet presAssocID="{220BE9F4-32E5-468B-A8D3-FEFBFEEF5AB7}" presName="Name1" presStyleCnt="0"/>
      <dgm:spPr/>
    </dgm:pt>
    <dgm:pt modelId="{2C25404A-8206-4530-B22E-ED682B70E9FB}" type="pres">
      <dgm:prSet presAssocID="{220BE9F4-32E5-468B-A8D3-FEFBFEEF5AB7}" presName="cycle" presStyleCnt="0"/>
      <dgm:spPr/>
    </dgm:pt>
    <dgm:pt modelId="{EA316772-7E55-4D7F-82D7-1A82F1F6D51F}" type="pres">
      <dgm:prSet presAssocID="{220BE9F4-32E5-468B-A8D3-FEFBFEEF5AB7}" presName="srcNode" presStyleLbl="node1" presStyleIdx="0" presStyleCnt="5"/>
      <dgm:spPr/>
    </dgm:pt>
    <dgm:pt modelId="{E5ACF66A-D2FC-4BF1-97D7-33129FB24DD1}" type="pres">
      <dgm:prSet presAssocID="{220BE9F4-32E5-468B-A8D3-FEFBFEEF5AB7}" presName="conn" presStyleLbl="parChTrans1D2" presStyleIdx="0" presStyleCnt="1"/>
      <dgm:spPr/>
      <dgm:t>
        <a:bodyPr/>
        <a:lstStyle/>
        <a:p>
          <a:endParaRPr lang="en-US"/>
        </a:p>
      </dgm:t>
    </dgm:pt>
    <dgm:pt modelId="{E663F6A7-78E5-4AA1-A5C0-E0A1700C236F}" type="pres">
      <dgm:prSet presAssocID="{220BE9F4-32E5-468B-A8D3-FEFBFEEF5AB7}" presName="extraNode" presStyleLbl="node1" presStyleIdx="0" presStyleCnt="5"/>
      <dgm:spPr/>
    </dgm:pt>
    <dgm:pt modelId="{E5FDB11A-FD0E-4315-9AAF-5E9B7432D53E}" type="pres">
      <dgm:prSet presAssocID="{220BE9F4-32E5-468B-A8D3-FEFBFEEF5AB7}" presName="dstNode" presStyleLbl="node1" presStyleIdx="0" presStyleCnt="5"/>
      <dgm:spPr/>
    </dgm:pt>
    <dgm:pt modelId="{54D27394-C7AB-493C-B065-953A256ABCBF}" type="pres">
      <dgm:prSet presAssocID="{4B159A3F-A6A3-4B74-ABF0-FE9734DAA19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0303F1-7993-4352-A6F7-77D6EBEACE01}" type="pres">
      <dgm:prSet presAssocID="{4B159A3F-A6A3-4B74-ABF0-FE9734DAA19E}" presName="accent_1" presStyleCnt="0"/>
      <dgm:spPr/>
    </dgm:pt>
    <dgm:pt modelId="{A6772566-A32C-4459-9C98-F10F999854B8}" type="pres">
      <dgm:prSet presAssocID="{4B159A3F-A6A3-4B74-ABF0-FE9734DAA19E}" presName="accentRepeatNode" presStyleLbl="solidFgAcc1" presStyleIdx="0" presStyleCnt="5"/>
      <dgm:spPr/>
    </dgm:pt>
    <dgm:pt modelId="{0E1BBC14-B8C0-48D7-9A60-1BB7D2DE1ACD}" type="pres">
      <dgm:prSet presAssocID="{C22FB78A-EF27-4F03-99D8-47577A6C24AB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7D26C3-825B-4938-9947-48FA389E2497}" type="pres">
      <dgm:prSet presAssocID="{C22FB78A-EF27-4F03-99D8-47577A6C24AB}" presName="accent_2" presStyleCnt="0"/>
      <dgm:spPr/>
    </dgm:pt>
    <dgm:pt modelId="{52FD298A-333E-498A-BCDD-53FE6BA2C8D3}" type="pres">
      <dgm:prSet presAssocID="{C22FB78A-EF27-4F03-99D8-47577A6C24AB}" presName="accentRepeatNode" presStyleLbl="solidFgAcc1" presStyleIdx="1" presStyleCnt="5"/>
      <dgm:spPr/>
    </dgm:pt>
    <dgm:pt modelId="{B94433EE-53BB-404E-8975-B9D391078654}" type="pres">
      <dgm:prSet presAssocID="{989D9296-C374-4CC2-9157-81FE15F59D36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CFF3BB-2AD2-4CD3-8B0C-A091FA10A1C1}" type="pres">
      <dgm:prSet presAssocID="{989D9296-C374-4CC2-9157-81FE15F59D36}" presName="accent_3" presStyleCnt="0"/>
      <dgm:spPr/>
    </dgm:pt>
    <dgm:pt modelId="{F6FADC5C-FE10-4041-AD25-1F6ADDAF9D83}" type="pres">
      <dgm:prSet presAssocID="{989D9296-C374-4CC2-9157-81FE15F59D36}" presName="accentRepeatNode" presStyleLbl="solidFgAcc1" presStyleIdx="2" presStyleCnt="5"/>
      <dgm:spPr/>
    </dgm:pt>
    <dgm:pt modelId="{93DF3BBF-63E6-4455-BD3F-E72CD299758C}" type="pres">
      <dgm:prSet presAssocID="{E8CC940E-503B-442D-9D8C-1834642EEF01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5E8C0C-4E79-4078-BEAC-0AFC037351ED}" type="pres">
      <dgm:prSet presAssocID="{E8CC940E-503B-442D-9D8C-1834642EEF01}" presName="accent_4" presStyleCnt="0"/>
      <dgm:spPr/>
    </dgm:pt>
    <dgm:pt modelId="{6399EB9B-B74C-489A-85B6-20CFF52FC9F0}" type="pres">
      <dgm:prSet presAssocID="{E8CC940E-503B-442D-9D8C-1834642EEF01}" presName="accentRepeatNode" presStyleLbl="solidFgAcc1" presStyleIdx="3" presStyleCnt="5"/>
      <dgm:spPr/>
    </dgm:pt>
    <dgm:pt modelId="{3CD08F72-1476-48F0-82DE-9213CA083416}" type="pres">
      <dgm:prSet presAssocID="{AEBFA465-55A8-405C-8C87-799A8A9BF2F1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B802C-F233-49D3-B227-E9356B85488D}" type="pres">
      <dgm:prSet presAssocID="{AEBFA465-55A8-405C-8C87-799A8A9BF2F1}" presName="accent_5" presStyleCnt="0"/>
      <dgm:spPr/>
    </dgm:pt>
    <dgm:pt modelId="{FFF6BDC6-85E4-4BB5-9C6F-D38FF51B64F7}" type="pres">
      <dgm:prSet presAssocID="{AEBFA465-55A8-405C-8C87-799A8A9BF2F1}" presName="accentRepeatNode" presStyleLbl="solidFgAcc1" presStyleIdx="4" presStyleCnt="5"/>
      <dgm:spPr/>
    </dgm:pt>
  </dgm:ptLst>
  <dgm:cxnLst>
    <dgm:cxn modelId="{1EFC2E64-AF33-4AA6-9FDE-8D6D4D0366C8}" type="presOf" srcId="{C22FB78A-EF27-4F03-99D8-47577A6C24AB}" destId="{0E1BBC14-B8C0-48D7-9A60-1BB7D2DE1ACD}" srcOrd="0" destOrd="0" presId="urn:microsoft.com/office/officeart/2008/layout/VerticalCurvedList"/>
    <dgm:cxn modelId="{AD24455B-2539-4260-AE23-841F072D90A7}" type="presOf" srcId="{5403180B-589E-490F-9D76-C2722B07198A}" destId="{E5ACF66A-D2FC-4BF1-97D7-33129FB24DD1}" srcOrd="0" destOrd="0" presId="urn:microsoft.com/office/officeart/2008/layout/VerticalCurvedList"/>
    <dgm:cxn modelId="{AB1B2689-EE54-42EB-B6C2-3DA91ED64D9F}" srcId="{220BE9F4-32E5-468B-A8D3-FEFBFEEF5AB7}" destId="{E8CC940E-503B-442D-9D8C-1834642EEF01}" srcOrd="3" destOrd="0" parTransId="{03C3BE37-0022-4A42-A7F1-F27208A5786E}" sibTransId="{1016FD89-D45B-44B9-B3DD-55721D57BED7}"/>
    <dgm:cxn modelId="{F672DF47-E7DD-4326-8A63-BCA1C32855FD}" srcId="{220BE9F4-32E5-468B-A8D3-FEFBFEEF5AB7}" destId="{AEBFA465-55A8-405C-8C87-799A8A9BF2F1}" srcOrd="4" destOrd="0" parTransId="{A47C5F25-1375-410D-B920-DF3D7AA76B16}" sibTransId="{D55726EA-2296-44E0-8067-4F2844E40B62}"/>
    <dgm:cxn modelId="{992B6105-F852-4444-97D5-C69F4B0F8783}" srcId="{220BE9F4-32E5-468B-A8D3-FEFBFEEF5AB7}" destId="{989D9296-C374-4CC2-9157-81FE15F59D36}" srcOrd="2" destOrd="0" parTransId="{59C79D8C-84FF-4868-8166-0DC6ACA8D0D9}" sibTransId="{2541ECB3-AEDA-46CD-9E3C-C2985D5EEE93}"/>
    <dgm:cxn modelId="{3F955338-ABF3-4810-A8B8-6F7CB7625CBC}" srcId="{220BE9F4-32E5-468B-A8D3-FEFBFEEF5AB7}" destId="{C22FB78A-EF27-4F03-99D8-47577A6C24AB}" srcOrd="1" destOrd="0" parTransId="{A34BBF75-51F9-4097-8E19-6F24064AD5E8}" sibTransId="{5BCCFBC2-A27B-4A81-9612-602F7DDE480E}"/>
    <dgm:cxn modelId="{624621AE-05FB-4294-97A9-730BC89116DA}" type="presOf" srcId="{AEBFA465-55A8-405C-8C87-799A8A9BF2F1}" destId="{3CD08F72-1476-48F0-82DE-9213CA083416}" srcOrd="0" destOrd="0" presId="urn:microsoft.com/office/officeart/2008/layout/VerticalCurvedList"/>
    <dgm:cxn modelId="{D0D1BB23-1672-4062-9596-A345668CB3A8}" type="presOf" srcId="{E8CC940E-503B-442D-9D8C-1834642EEF01}" destId="{93DF3BBF-63E6-4455-BD3F-E72CD299758C}" srcOrd="0" destOrd="0" presId="urn:microsoft.com/office/officeart/2008/layout/VerticalCurvedList"/>
    <dgm:cxn modelId="{3D57769D-64B1-48C9-A669-02FA0D59AC75}" type="presOf" srcId="{220BE9F4-32E5-468B-A8D3-FEFBFEEF5AB7}" destId="{A48D3D53-6D62-4810-AF30-A4CD14186272}" srcOrd="0" destOrd="0" presId="urn:microsoft.com/office/officeart/2008/layout/VerticalCurvedList"/>
    <dgm:cxn modelId="{13FA1C16-1DCC-4616-80DA-249B7467DF5D}" type="presOf" srcId="{989D9296-C374-4CC2-9157-81FE15F59D36}" destId="{B94433EE-53BB-404E-8975-B9D391078654}" srcOrd="0" destOrd="0" presId="urn:microsoft.com/office/officeart/2008/layout/VerticalCurvedList"/>
    <dgm:cxn modelId="{B5A0F026-942A-4D97-AC45-B7E1EB082520}" type="presOf" srcId="{4B159A3F-A6A3-4B74-ABF0-FE9734DAA19E}" destId="{54D27394-C7AB-493C-B065-953A256ABCBF}" srcOrd="0" destOrd="0" presId="urn:microsoft.com/office/officeart/2008/layout/VerticalCurvedList"/>
    <dgm:cxn modelId="{53400E30-C066-4FF8-84E5-305ED158126D}" srcId="{220BE9F4-32E5-468B-A8D3-FEFBFEEF5AB7}" destId="{4B159A3F-A6A3-4B74-ABF0-FE9734DAA19E}" srcOrd="0" destOrd="0" parTransId="{882F00B5-D986-4CDE-985B-5DAA43DD444F}" sibTransId="{5403180B-589E-490F-9D76-C2722B07198A}"/>
    <dgm:cxn modelId="{1D055D00-DF26-4AAB-82E8-BE1A664E85E0}" type="presParOf" srcId="{A48D3D53-6D62-4810-AF30-A4CD14186272}" destId="{CB067A06-2946-403F-9203-696BC59AEBDF}" srcOrd="0" destOrd="0" presId="urn:microsoft.com/office/officeart/2008/layout/VerticalCurvedList"/>
    <dgm:cxn modelId="{3370EF64-462F-416D-8EFB-530BF2986A82}" type="presParOf" srcId="{CB067A06-2946-403F-9203-696BC59AEBDF}" destId="{2C25404A-8206-4530-B22E-ED682B70E9FB}" srcOrd="0" destOrd="0" presId="urn:microsoft.com/office/officeart/2008/layout/VerticalCurvedList"/>
    <dgm:cxn modelId="{F96D99F3-1A29-41A6-968F-DC8BB45DC6A5}" type="presParOf" srcId="{2C25404A-8206-4530-B22E-ED682B70E9FB}" destId="{EA316772-7E55-4D7F-82D7-1A82F1F6D51F}" srcOrd="0" destOrd="0" presId="urn:microsoft.com/office/officeart/2008/layout/VerticalCurvedList"/>
    <dgm:cxn modelId="{2EE78165-1341-4BF8-A910-32AFDFD466DB}" type="presParOf" srcId="{2C25404A-8206-4530-B22E-ED682B70E9FB}" destId="{E5ACF66A-D2FC-4BF1-97D7-33129FB24DD1}" srcOrd="1" destOrd="0" presId="urn:microsoft.com/office/officeart/2008/layout/VerticalCurvedList"/>
    <dgm:cxn modelId="{53639132-C4FB-4756-857C-09A7C8A56860}" type="presParOf" srcId="{2C25404A-8206-4530-B22E-ED682B70E9FB}" destId="{E663F6A7-78E5-4AA1-A5C0-E0A1700C236F}" srcOrd="2" destOrd="0" presId="urn:microsoft.com/office/officeart/2008/layout/VerticalCurvedList"/>
    <dgm:cxn modelId="{F63DD5E3-0A14-4C3D-AEB7-78AE15C3F50C}" type="presParOf" srcId="{2C25404A-8206-4530-B22E-ED682B70E9FB}" destId="{E5FDB11A-FD0E-4315-9AAF-5E9B7432D53E}" srcOrd="3" destOrd="0" presId="urn:microsoft.com/office/officeart/2008/layout/VerticalCurvedList"/>
    <dgm:cxn modelId="{EB63E5B9-A675-4AAF-AD88-A522D23689E2}" type="presParOf" srcId="{CB067A06-2946-403F-9203-696BC59AEBDF}" destId="{54D27394-C7AB-493C-B065-953A256ABCBF}" srcOrd="1" destOrd="0" presId="urn:microsoft.com/office/officeart/2008/layout/VerticalCurvedList"/>
    <dgm:cxn modelId="{FD4ADA88-F159-44CD-9D84-8B006E2C09B9}" type="presParOf" srcId="{CB067A06-2946-403F-9203-696BC59AEBDF}" destId="{D50303F1-7993-4352-A6F7-77D6EBEACE01}" srcOrd="2" destOrd="0" presId="urn:microsoft.com/office/officeart/2008/layout/VerticalCurvedList"/>
    <dgm:cxn modelId="{B637A5B7-B74E-429E-B7FE-E18D221D05A8}" type="presParOf" srcId="{D50303F1-7993-4352-A6F7-77D6EBEACE01}" destId="{A6772566-A32C-4459-9C98-F10F999854B8}" srcOrd="0" destOrd="0" presId="urn:microsoft.com/office/officeart/2008/layout/VerticalCurvedList"/>
    <dgm:cxn modelId="{0AD55BBB-A4DC-459B-AD48-FA8A0E15A82D}" type="presParOf" srcId="{CB067A06-2946-403F-9203-696BC59AEBDF}" destId="{0E1BBC14-B8C0-48D7-9A60-1BB7D2DE1ACD}" srcOrd="3" destOrd="0" presId="urn:microsoft.com/office/officeart/2008/layout/VerticalCurvedList"/>
    <dgm:cxn modelId="{4D26EC12-485A-4D5B-8C30-3BEF27083E21}" type="presParOf" srcId="{CB067A06-2946-403F-9203-696BC59AEBDF}" destId="{8D7D26C3-825B-4938-9947-48FA389E2497}" srcOrd="4" destOrd="0" presId="urn:microsoft.com/office/officeart/2008/layout/VerticalCurvedList"/>
    <dgm:cxn modelId="{FCE86757-2002-4F52-A422-620041FEA427}" type="presParOf" srcId="{8D7D26C3-825B-4938-9947-48FA389E2497}" destId="{52FD298A-333E-498A-BCDD-53FE6BA2C8D3}" srcOrd="0" destOrd="0" presId="urn:microsoft.com/office/officeart/2008/layout/VerticalCurvedList"/>
    <dgm:cxn modelId="{C3AC732B-B00C-44C7-B9C3-5458A73A92EA}" type="presParOf" srcId="{CB067A06-2946-403F-9203-696BC59AEBDF}" destId="{B94433EE-53BB-404E-8975-B9D391078654}" srcOrd="5" destOrd="0" presId="urn:microsoft.com/office/officeart/2008/layout/VerticalCurvedList"/>
    <dgm:cxn modelId="{469E4075-B3A1-4D28-8B75-868A53F65E6C}" type="presParOf" srcId="{CB067A06-2946-403F-9203-696BC59AEBDF}" destId="{24CFF3BB-2AD2-4CD3-8B0C-A091FA10A1C1}" srcOrd="6" destOrd="0" presId="urn:microsoft.com/office/officeart/2008/layout/VerticalCurvedList"/>
    <dgm:cxn modelId="{34B60166-3AD9-4BD5-9E83-1D28935F85A5}" type="presParOf" srcId="{24CFF3BB-2AD2-4CD3-8B0C-A091FA10A1C1}" destId="{F6FADC5C-FE10-4041-AD25-1F6ADDAF9D83}" srcOrd="0" destOrd="0" presId="urn:microsoft.com/office/officeart/2008/layout/VerticalCurvedList"/>
    <dgm:cxn modelId="{3F63921D-6667-44ED-B4A9-4E034B4C58CC}" type="presParOf" srcId="{CB067A06-2946-403F-9203-696BC59AEBDF}" destId="{93DF3BBF-63E6-4455-BD3F-E72CD299758C}" srcOrd="7" destOrd="0" presId="urn:microsoft.com/office/officeart/2008/layout/VerticalCurvedList"/>
    <dgm:cxn modelId="{0ADF85FF-F8DC-480A-B89A-EB2ED84E3849}" type="presParOf" srcId="{CB067A06-2946-403F-9203-696BC59AEBDF}" destId="{935E8C0C-4E79-4078-BEAC-0AFC037351ED}" srcOrd="8" destOrd="0" presId="urn:microsoft.com/office/officeart/2008/layout/VerticalCurvedList"/>
    <dgm:cxn modelId="{C352CCB9-4F46-47FC-9152-11BC7DD3F960}" type="presParOf" srcId="{935E8C0C-4E79-4078-BEAC-0AFC037351ED}" destId="{6399EB9B-B74C-489A-85B6-20CFF52FC9F0}" srcOrd="0" destOrd="0" presId="urn:microsoft.com/office/officeart/2008/layout/VerticalCurvedList"/>
    <dgm:cxn modelId="{74A307AC-9501-41C0-B002-E237E830E132}" type="presParOf" srcId="{CB067A06-2946-403F-9203-696BC59AEBDF}" destId="{3CD08F72-1476-48F0-82DE-9213CA083416}" srcOrd="9" destOrd="0" presId="urn:microsoft.com/office/officeart/2008/layout/VerticalCurvedList"/>
    <dgm:cxn modelId="{CA81837A-6D1F-4FB7-A34E-1A7BD0E9A2DB}" type="presParOf" srcId="{CB067A06-2946-403F-9203-696BC59AEBDF}" destId="{767B802C-F233-49D3-B227-E9356B85488D}" srcOrd="10" destOrd="0" presId="urn:microsoft.com/office/officeart/2008/layout/VerticalCurvedList"/>
    <dgm:cxn modelId="{C917C214-B465-4A93-AD7D-6398A07B80F0}" type="presParOf" srcId="{767B802C-F233-49D3-B227-E9356B85488D}" destId="{FFF6BDC6-85E4-4BB5-9C6F-D38FF51B64F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CF66A-D2FC-4BF1-97D7-33129FB24DD1}">
      <dsp:nvSpPr>
        <dsp:cNvPr id="0" name=""/>
        <dsp:cNvSpPr/>
      </dsp:nvSpPr>
      <dsp:spPr>
        <a:xfrm>
          <a:off x="-5366645" y="-821819"/>
          <a:ext cx="6390264" cy="6390264"/>
        </a:xfrm>
        <a:prstGeom prst="blockArc">
          <a:avLst>
            <a:gd name="adj1" fmla="val 18900000"/>
            <a:gd name="adj2" fmla="val 2700000"/>
            <a:gd name="adj3" fmla="val 33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27394-C7AB-493C-B065-953A256ABCBF}">
      <dsp:nvSpPr>
        <dsp:cNvPr id="0" name=""/>
        <dsp:cNvSpPr/>
      </dsp:nvSpPr>
      <dsp:spPr>
        <a:xfrm>
          <a:off x="447616" y="296569"/>
          <a:ext cx="5457256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ndara" panose="020E0502030303020204" pitchFamily="34" charset="0"/>
            </a:rPr>
            <a:t>Containers could </a:t>
          </a:r>
          <a:r>
            <a:rPr lang="en-US" sz="1800" b="0" kern="1200" dirty="0" smtClean="0">
              <a:latin typeface="Candara" panose="020E0502030303020204" pitchFamily="34" charset="0"/>
            </a:rPr>
            <a:t>communicate</a:t>
          </a:r>
          <a:r>
            <a:rPr lang="en-US" sz="1800" b="1" kern="1200" dirty="0" smtClean="0">
              <a:latin typeface="Candara" panose="020E0502030303020204" pitchFamily="34" charset="0"/>
            </a:rPr>
            <a:t> </a:t>
          </a:r>
          <a:r>
            <a:rPr lang="en-US" sz="1800" kern="1200" dirty="0" smtClean="0">
              <a:latin typeface="Candara" panose="020E0502030303020204" pitchFamily="34" charset="0"/>
            </a:rPr>
            <a:t>with each other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447616" y="296569"/>
        <a:ext cx="5457256" cy="593517"/>
      </dsp:txXfrm>
    </dsp:sp>
    <dsp:sp modelId="{A6772566-A32C-4459-9C98-F10F999854B8}">
      <dsp:nvSpPr>
        <dsp:cNvPr id="0" name=""/>
        <dsp:cNvSpPr/>
      </dsp:nvSpPr>
      <dsp:spPr>
        <a:xfrm>
          <a:off x="76668" y="222379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1BBC14-B8C0-48D7-9A60-1BB7D2DE1ACD}">
      <dsp:nvSpPr>
        <dsp:cNvPr id="0" name=""/>
        <dsp:cNvSpPr/>
      </dsp:nvSpPr>
      <dsp:spPr>
        <a:xfrm>
          <a:off x="872914" y="1186561"/>
          <a:ext cx="5031958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Candara" panose="020E0502030303020204" pitchFamily="34" charset="0"/>
            </a:rPr>
            <a:t>Containers had to be deployed appropriately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872914" y="1186561"/>
        <a:ext cx="5031958" cy="593517"/>
      </dsp:txXfrm>
    </dsp:sp>
    <dsp:sp modelId="{52FD298A-333E-498A-BCDD-53FE6BA2C8D3}">
      <dsp:nvSpPr>
        <dsp:cNvPr id="0" name=""/>
        <dsp:cNvSpPr/>
      </dsp:nvSpPr>
      <dsp:spPr>
        <a:xfrm>
          <a:off x="501965" y="1112371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4433EE-53BB-404E-8975-B9D391078654}">
      <dsp:nvSpPr>
        <dsp:cNvPr id="0" name=""/>
        <dsp:cNvSpPr/>
      </dsp:nvSpPr>
      <dsp:spPr>
        <a:xfrm>
          <a:off x="1003446" y="2076553"/>
          <a:ext cx="4901426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ndara" panose="020E0502030303020204" pitchFamily="34" charset="0"/>
            </a:rPr>
            <a:t>Containers had to be managed carefully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1003446" y="2076553"/>
        <a:ext cx="4901426" cy="593517"/>
      </dsp:txXfrm>
    </dsp:sp>
    <dsp:sp modelId="{F6FADC5C-FE10-4041-AD25-1F6ADDAF9D83}">
      <dsp:nvSpPr>
        <dsp:cNvPr id="0" name=""/>
        <dsp:cNvSpPr/>
      </dsp:nvSpPr>
      <dsp:spPr>
        <a:xfrm>
          <a:off x="632497" y="2002363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DF3BBF-63E6-4455-BD3F-E72CD299758C}">
      <dsp:nvSpPr>
        <dsp:cNvPr id="0" name=""/>
        <dsp:cNvSpPr/>
      </dsp:nvSpPr>
      <dsp:spPr>
        <a:xfrm>
          <a:off x="872914" y="2966545"/>
          <a:ext cx="5031958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ndara" panose="020E0502030303020204" pitchFamily="34" charset="0"/>
            </a:rPr>
            <a:t>Auto scaling was not possible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872914" y="2966545"/>
        <a:ext cx="5031958" cy="593517"/>
      </dsp:txXfrm>
    </dsp:sp>
    <dsp:sp modelId="{6399EB9B-B74C-489A-85B6-20CFF52FC9F0}">
      <dsp:nvSpPr>
        <dsp:cNvPr id="0" name=""/>
        <dsp:cNvSpPr/>
      </dsp:nvSpPr>
      <dsp:spPr>
        <a:xfrm>
          <a:off x="501965" y="2892355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08F72-1476-48F0-82DE-9213CA083416}">
      <dsp:nvSpPr>
        <dsp:cNvPr id="0" name=""/>
        <dsp:cNvSpPr/>
      </dsp:nvSpPr>
      <dsp:spPr>
        <a:xfrm>
          <a:off x="447616" y="3856537"/>
          <a:ext cx="5457256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ndara" panose="020E0502030303020204" pitchFamily="34" charset="0"/>
            </a:rPr>
            <a:t>Distributing traffic was still challenging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447616" y="3856537"/>
        <a:ext cx="5457256" cy="593517"/>
      </dsp:txXfrm>
    </dsp:sp>
    <dsp:sp modelId="{FFF6BDC6-85E4-4BB5-9C6F-D38FF51B64F7}">
      <dsp:nvSpPr>
        <dsp:cNvPr id="0" name=""/>
        <dsp:cNvSpPr/>
      </dsp:nvSpPr>
      <dsp:spPr>
        <a:xfrm>
          <a:off x="76668" y="3782348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1DF07-248A-4B89-BEB3-5F22B1A6170A}" type="datetime1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52CE-739E-4606-804A-A622ABC3C2A7}" type="datetime1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3470-8DD0-4869-B8B9-6A0DB00F7618}" type="datetime1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21F40-B884-4EB9-990B-7ACFD96E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893" y="6389362"/>
            <a:ext cx="2743200" cy="365125"/>
          </a:xfrm>
        </p:spPr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BBE32-C829-4534-92AA-0A9402AC06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B05C14-85FE-410B-8AD5-1D038FDD03F1}"/>
              </a:ext>
            </a:extLst>
          </p:cNvPr>
          <p:cNvCxnSpPr>
            <a:cxnSpLocks/>
          </p:cNvCxnSpPr>
          <p:nvPr userDrawn="1"/>
        </p:nvCxnSpPr>
        <p:spPr>
          <a:xfrm>
            <a:off x="3930650" y="987254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D46243-E60C-4C42-8F85-FC3B9343AFAF}"/>
              </a:ext>
            </a:extLst>
          </p:cNvPr>
          <p:cNvGrpSpPr/>
          <p:nvPr userDrawn="1"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9F7269-A063-44EA-B098-36C03E952B4A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FC20886B-EE56-477E-B213-33D73F60992C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B169CF-1DA2-49FF-A171-CA3011076EC0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43200" y="1821235"/>
            <a:ext cx="6794500" cy="4049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7913" y="174690"/>
            <a:ext cx="7172187" cy="644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800" b="1"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80241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2368-0F3E-470B-9484-DCDE3C7E7419}" type="datetime1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843EB-F1E6-40C2-A7BA-7A364D1DF38A}" type="datetime1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3D6C0-D48C-4171-A5C7-BB73A15FB9E4}" type="datetime1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6C557-9470-4866-B36F-4A71E55DCC53}" type="datetime1">
              <a:rPr lang="en-US" smtClean="0"/>
              <a:t>2/28/2023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720CF-E4BF-4DEA-A882-CC2133FEA9F8}" type="datetime1">
              <a:rPr lang="en-US" smtClean="0"/>
              <a:t>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C7A96-8F86-44F9-80CA-FD59E8B2D64B}" type="datetime1">
              <a:rPr lang="en-US" smtClean="0"/>
              <a:t>2/28/2023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FA3F-1973-466A-9057-195FDD17EB50}" type="datetime1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C5E0C-53BE-4E5F-A74C-A4A832188946}" type="datetime1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DE7A6-8168-4CDE-BE02-34ADFC7D6695}" type="datetime1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Containers Orchestration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SE489</a:t>
            </a:r>
            <a:r>
              <a:rPr lang="en-US" dirty="0"/>
              <a:t>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container orchestration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 </a:t>
            </a:r>
            <a:r>
              <a:rPr lang="en-US" dirty="0"/>
              <a:t>orchestration is the automation of much of the operational effort required to run containerized workloads and services.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includes a wide range of things software teams need to manage a container’s lifecycle, </a:t>
            </a:r>
            <a:r>
              <a:rPr lang="en-US" dirty="0" smtClean="0"/>
              <a:t>including:</a:t>
            </a:r>
          </a:p>
          <a:p>
            <a:pPr lvl="1"/>
            <a:r>
              <a:rPr lang="en-US" dirty="0" smtClean="0"/>
              <a:t>provisioning,</a:t>
            </a:r>
          </a:p>
          <a:p>
            <a:pPr lvl="1"/>
            <a:r>
              <a:rPr lang="en-US" dirty="0" smtClean="0"/>
              <a:t>deployment,</a:t>
            </a:r>
          </a:p>
          <a:p>
            <a:pPr lvl="1"/>
            <a:r>
              <a:rPr lang="en-US" dirty="0" smtClean="0"/>
              <a:t>scaling </a:t>
            </a:r>
            <a:r>
              <a:rPr lang="en-US" dirty="0"/>
              <a:t>(up and down</a:t>
            </a:r>
            <a:r>
              <a:rPr lang="en-US" dirty="0" smtClean="0"/>
              <a:t>),</a:t>
            </a:r>
          </a:p>
          <a:p>
            <a:pPr lvl="1"/>
            <a:r>
              <a:rPr lang="en-US" dirty="0" smtClean="0"/>
              <a:t>networking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load </a:t>
            </a:r>
            <a:r>
              <a:rPr lang="en-US" dirty="0"/>
              <a:t>balancing and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81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 orchestration automates and simplifies provisioning, and deployment and management of containerized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122" name="Picture 2" descr="The orchestrator manages containers across nodes. Source: Mónica 2017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989299"/>
            <a:ext cx="4239565" cy="246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Orchestration sits between the apps and the container runtimes. Source: AWSforBusiness 2017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71" y="2491924"/>
            <a:ext cx="5023185" cy="366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519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</a:t>
            </a:r>
            <a:r>
              <a:rPr lang="en-US" dirty="0" smtClean="0"/>
              <a:t>Orchestration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6193481" cy="4746091"/>
          </a:xfrm>
        </p:spPr>
        <p:txBody>
          <a:bodyPr>
            <a:normAutofit/>
          </a:bodyPr>
          <a:lstStyle/>
          <a:p>
            <a:r>
              <a:rPr lang="en-US" dirty="0"/>
              <a:t>Container orchestration is the automatic process of managing or scheduling the work of individual containers for applications based on </a:t>
            </a:r>
            <a:r>
              <a:rPr lang="en-US" dirty="0" err="1"/>
              <a:t>microservices</a:t>
            </a:r>
            <a:r>
              <a:rPr lang="en-US" dirty="0"/>
              <a:t> within multiple clusters.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widely deployed container orchestration platforms are based on open-source versions like Kubernetes, Docker Swarm or the commercial version from Red Hat </a:t>
            </a:r>
            <a:r>
              <a:rPr lang="en-US" dirty="0" err="1"/>
              <a:t>OpenShift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Diagram depicts Container Orchestration for deploying and managing multiple application containers in an multi-cloud or on premise application delivery environment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" t="7029" r="4996" b="5180"/>
          <a:stretch/>
        </p:blipFill>
        <p:spPr bwMode="auto">
          <a:xfrm>
            <a:off x="6541008" y="1883664"/>
            <a:ext cx="5650992" cy="309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45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</a:t>
            </a:r>
            <a:r>
              <a:rPr lang="en-US" dirty="0" smtClean="0"/>
              <a:t>Orchestration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129474" cy="4746091"/>
          </a:xfrm>
        </p:spPr>
        <p:txBody>
          <a:bodyPr>
            <a:normAutofit/>
          </a:bodyPr>
          <a:lstStyle/>
          <a:p>
            <a:r>
              <a:rPr lang="en-US" dirty="0" smtClean="0"/>
              <a:t>Fault-tolerance</a:t>
            </a:r>
            <a:endParaRPr lang="en-US" dirty="0"/>
          </a:p>
          <a:p>
            <a:r>
              <a:rPr lang="en-US" dirty="0" smtClean="0"/>
              <a:t>On-demand </a:t>
            </a:r>
            <a:r>
              <a:rPr lang="en-US" dirty="0"/>
              <a:t>scalability</a:t>
            </a:r>
          </a:p>
          <a:p>
            <a:r>
              <a:rPr lang="en-US" dirty="0" smtClean="0"/>
              <a:t>Optimal </a:t>
            </a:r>
            <a:r>
              <a:rPr lang="en-US" dirty="0"/>
              <a:t>resource usage</a:t>
            </a:r>
          </a:p>
          <a:p>
            <a:r>
              <a:rPr lang="en-US" dirty="0" smtClean="0"/>
              <a:t>Auto-discovery </a:t>
            </a:r>
            <a:r>
              <a:rPr lang="en-US" dirty="0"/>
              <a:t>to automatically discover and communicate with </a:t>
            </a:r>
            <a:r>
              <a:rPr lang="en-US" dirty="0" smtClean="0"/>
              <a:t>each other</a:t>
            </a:r>
            <a:endParaRPr lang="en-US" dirty="0"/>
          </a:p>
          <a:p>
            <a:r>
              <a:rPr lang="en-US" dirty="0" smtClean="0"/>
              <a:t>Accessibility </a:t>
            </a:r>
            <a:r>
              <a:rPr lang="en-US" dirty="0"/>
              <a:t>from the outside world</a:t>
            </a:r>
          </a:p>
          <a:p>
            <a:r>
              <a:rPr lang="en-US" dirty="0" smtClean="0"/>
              <a:t>Seamless </a:t>
            </a:r>
            <a:r>
              <a:rPr lang="en-US" dirty="0"/>
              <a:t>updates/rollbacks without any downtime.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Container Orchestration?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 orchestration is used to automate the following tasks at scale:</a:t>
            </a:r>
          </a:p>
          <a:p>
            <a:pPr lvl="1"/>
            <a:r>
              <a:rPr lang="en-US" dirty="0" smtClean="0"/>
              <a:t>Configuring </a:t>
            </a:r>
            <a:r>
              <a:rPr lang="en-US" dirty="0"/>
              <a:t>and scheduling of containers</a:t>
            </a:r>
          </a:p>
          <a:p>
            <a:pPr lvl="1"/>
            <a:r>
              <a:rPr lang="en-US" dirty="0" smtClean="0"/>
              <a:t>Provisioning </a:t>
            </a:r>
            <a:r>
              <a:rPr lang="en-US" dirty="0"/>
              <a:t>and deployments of containers</a:t>
            </a:r>
          </a:p>
          <a:p>
            <a:pPr lvl="1"/>
            <a:r>
              <a:rPr lang="en-US" dirty="0" smtClean="0"/>
              <a:t>Availability </a:t>
            </a:r>
            <a:r>
              <a:rPr lang="en-US" dirty="0"/>
              <a:t>of containers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configuration of applications in terms of the containers that they run in</a:t>
            </a:r>
          </a:p>
          <a:p>
            <a:pPr lvl="1"/>
            <a:r>
              <a:rPr lang="en-US" dirty="0" smtClean="0"/>
              <a:t>Scaling </a:t>
            </a:r>
            <a:r>
              <a:rPr lang="en-US" dirty="0"/>
              <a:t>of containers to equally balance application workloads across infrastructure</a:t>
            </a:r>
          </a:p>
          <a:p>
            <a:pPr lvl="1"/>
            <a:r>
              <a:rPr lang="en-US" dirty="0" smtClean="0"/>
              <a:t>Allocation </a:t>
            </a:r>
            <a:r>
              <a:rPr lang="en-US" dirty="0"/>
              <a:t>of resources between containers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balancing, traffic routing and service discovery of containers</a:t>
            </a:r>
          </a:p>
          <a:p>
            <a:pPr lvl="1"/>
            <a:r>
              <a:rPr lang="en-US" dirty="0" smtClean="0"/>
              <a:t>Health </a:t>
            </a:r>
            <a:r>
              <a:rPr lang="en-US" dirty="0"/>
              <a:t>monitoring of containers</a:t>
            </a:r>
          </a:p>
          <a:p>
            <a:pPr lvl="1"/>
            <a:r>
              <a:rPr lang="en-US" dirty="0" smtClean="0"/>
              <a:t>Securing </a:t>
            </a:r>
            <a:r>
              <a:rPr lang="en-US" dirty="0"/>
              <a:t>the interactions between containers.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070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Infrastructure-as-a-Service (IaaS)</a:t>
            </a:r>
          </a:p>
          <a:p>
            <a:pPr lvl="1"/>
            <a:r>
              <a:rPr lang="en-US" dirty="0" smtClean="0"/>
              <a:t>Provisioning </a:t>
            </a:r>
            <a:r>
              <a:rPr lang="en-US" dirty="0"/>
              <a:t>virtual machines from a cloud service provider (CSP)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865" y="2323595"/>
            <a:ext cx="3591426" cy="17718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159" y="2970411"/>
            <a:ext cx="5325218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29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containers</a:t>
            </a:r>
          </a:p>
          <a:p>
            <a:pPr lvl="1"/>
            <a:r>
              <a:rPr lang="en-US" dirty="0" smtClean="0"/>
              <a:t>Lightweight OS-virtualization</a:t>
            </a:r>
            <a:endParaRPr lang="en-US" dirty="0"/>
          </a:p>
          <a:p>
            <a:pPr lvl="1"/>
            <a:r>
              <a:rPr lang="en-US" dirty="0" smtClean="0"/>
              <a:t>Application </a:t>
            </a:r>
            <a:r>
              <a:rPr lang="en-US" dirty="0"/>
              <a:t>packaging for portable, reusable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479" y="1807772"/>
            <a:ext cx="1448002" cy="1047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85" y="3166564"/>
            <a:ext cx="8840434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66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098" name="Picture 2" descr="Diagram depicts Container Orchestration for deploying and managing multiple application containers in an multi-cloud or on premise application delivery environment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" t="8081" r="3637" b="5991"/>
          <a:stretch/>
        </p:blipFill>
        <p:spPr bwMode="auto">
          <a:xfrm>
            <a:off x="1197863" y="1289597"/>
            <a:ext cx="9473185" cy="499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447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benefits of container orchestration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Container </a:t>
            </a:r>
            <a:r>
              <a:rPr lang="en-US" dirty="0"/>
              <a:t>orchestration is key to working with containers, and it allows organizations to unlock their full benefits. It also offers its own benefits for a containerized environment, including: </a:t>
            </a:r>
          </a:p>
          <a:p>
            <a:r>
              <a:rPr lang="en-US" dirty="0" smtClean="0"/>
              <a:t>Simplified operations</a:t>
            </a:r>
          </a:p>
          <a:p>
            <a:pPr lvl="1"/>
            <a:r>
              <a:rPr lang="en-US" dirty="0" smtClean="0"/>
              <a:t>Most </a:t>
            </a:r>
            <a:r>
              <a:rPr lang="en-US" dirty="0"/>
              <a:t>important benefit of container orchestration and the main reason for its adoption. </a:t>
            </a:r>
            <a:endParaRPr lang="en-US" dirty="0" smtClean="0"/>
          </a:p>
          <a:p>
            <a:pPr lvl="1"/>
            <a:r>
              <a:rPr lang="en-US" dirty="0" smtClean="0"/>
              <a:t>Manages the complexity of Containers</a:t>
            </a:r>
          </a:p>
          <a:p>
            <a:r>
              <a:rPr lang="en-US" dirty="0" smtClean="0"/>
              <a:t>Resilience</a:t>
            </a:r>
          </a:p>
          <a:p>
            <a:pPr lvl="1"/>
            <a:r>
              <a:rPr lang="en-US" dirty="0" smtClean="0"/>
              <a:t>Automatically </a:t>
            </a:r>
            <a:r>
              <a:rPr lang="en-US" dirty="0"/>
              <a:t>restart or scale a container or cluster, boosting resilience.</a:t>
            </a:r>
          </a:p>
          <a:p>
            <a:r>
              <a:rPr lang="en-US" dirty="0"/>
              <a:t>Added </a:t>
            </a:r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Keeping </a:t>
            </a:r>
            <a:r>
              <a:rPr lang="en-US" dirty="0"/>
              <a:t>containerized applications secure by reducing or eliminating the chance of human error.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103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333728"/>
            <a:ext cx="11650767" cy="47460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Why Do we need Container </a:t>
            </a:r>
            <a:r>
              <a:rPr lang="en-US" dirty="0" smtClean="0"/>
              <a:t>Orchestration?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Container </a:t>
            </a:r>
            <a:r>
              <a:rPr lang="en-US" dirty="0"/>
              <a:t>Orchestration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/>
              <a:t>Container Orchestration </a:t>
            </a:r>
            <a:r>
              <a:rPr lang="en-US" dirty="0" smtClean="0"/>
              <a:t>Tools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 </a:t>
            </a:r>
            <a:r>
              <a:rPr lang="en-US" dirty="0"/>
              <a:t>is </a:t>
            </a:r>
            <a:r>
              <a:rPr lang="en-US" dirty="0" smtClean="0"/>
              <a:t>Kubernetes and How it works</a:t>
            </a:r>
          </a:p>
          <a:p>
            <a:pPr>
              <a:lnSpc>
                <a:spcPct val="150000"/>
              </a:lnSpc>
            </a:pPr>
            <a:r>
              <a:rPr lang="en-US" dirty="0"/>
              <a:t>Kubernetes Use </a:t>
            </a:r>
            <a:r>
              <a:rPr lang="en-US" dirty="0" smtClean="0"/>
              <a:t>Case and Case Studies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Kubernetes Architecture and Advantages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60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Tools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906" y="1406526"/>
            <a:ext cx="1874426" cy="200216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t="10880" r="12482" b="13920"/>
          <a:stretch/>
        </p:blipFill>
        <p:spPr bwMode="auto">
          <a:xfrm>
            <a:off x="710517" y="1708632"/>
            <a:ext cx="2747195" cy="137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906" y="1781784"/>
            <a:ext cx="3674929" cy="1494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519" y="4218430"/>
            <a:ext cx="5131147" cy="1464709"/>
          </a:xfrm>
          <a:prstGeom prst="rect">
            <a:avLst/>
          </a:prstGeom>
        </p:spPr>
      </p:pic>
      <p:pic>
        <p:nvPicPr>
          <p:cNvPr id="3078" name="Picture 6" descr="Minikube - Rapid Dev &amp; Testing for Kubernetes - The Couchbase Blo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17" y="4339132"/>
            <a:ext cx="4745735" cy="134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764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Kubernetes and How it </a:t>
            </a:r>
            <a:r>
              <a:rPr lang="en-US" dirty="0" smtClean="0"/>
              <a:t>works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116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052" name="Picture 4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10880" r="35895" b="38195"/>
          <a:stretch/>
        </p:blipFill>
        <p:spPr bwMode="auto">
          <a:xfrm>
            <a:off x="548639" y="1475675"/>
            <a:ext cx="1298449" cy="10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1847088" y="1475675"/>
            <a:ext cx="8677656" cy="1090462"/>
          </a:xfrm>
          <a:prstGeom prst="roundRect">
            <a:avLst/>
          </a:prstGeom>
          <a:noFill/>
          <a:ln w="38100">
            <a:solidFill>
              <a:srgbClr val="356DE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Kubernetes is an open-source container management tool which automates container deployment, container (de)scaling and container load balancing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269047" y="2706432"/>
            <a:ext cx="8403281" cy="384175"/>
          </a:xfrm>
        </p:spPr>
        <p:txBody>
          <a:bodyPr>
            <a:normAutofit/>
          </a:bodyPr>
          <a:lstStyle/>
          <a:p>
            <a:r>
              <a:rPr lang="en-US" sz="1800" dirty="0" smtClean="0"/>
              <a:t>Benefits (Works with all cloud vendors (Public, Private (on-premises), and Hybrid))</a:t>
            </a:r>
          </a:p>
        </p:txBody>
      </p:sp>
      <p:sp>
        <p:nvSpPr>
          <p:cNvPr id="8" name="Rectangle 7"/>
          <p:cNvSpPr/>
          <p:nvPr/>
        </p:nvSpPr>
        <p:spPr>
          <a:xfrm>
            <a:off x="548639" y="3577648"/>
            <a:ext cx="72847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 smtClean="0">
                <a:latin typeface="Candara" panose="020E0502030303020204" pitchFamily="34" charset="0"/>
              </a:rPr>
              <a:t>More </a:t>
            </a:r>
            <a:r>
              <a:rPr lang="en-US" b="1" dirty="0">
                <a:latin typeface="Candara" panose="020E0502030303020204" pitchFamily="34" charset="0"/>
              </a:rPr>
              <a:t>about Kubernetes</a:t>
            </a:r>
            <a:endParaRPr lang="en-US" b="1" dirty="0" smtClean="0">
              <a:latin typeface="Candara" panose="020E0502030303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Developed </a:t>
            </a:r>
            <a:r>
              <a:rPr lang="en-US" dirty="0">
                <a:latin typeface="Candara" panose="020E0502030303020204" pitchFamily="34" charset="0"/>
              </a:rPr>
              <a:t>by Google and written in </a:t>
            </a:r>
            <a:r>
              <a:rPr lang="en-US" dirty="0" err="1">
                <a:latin typeface="Candara" panose="020E0502030303020204" pitchFamily="34" charset="0"/>
              </a:rPr>
              <a:t>Golang</a:t>
            </a:r>
            <a:r>
              <a:rPr lang="en-US" dirty="0">
                <a:latin typeface="Candara" panose="020E0502030303020204" pitchFamily="34" charset="0"/>
              </a:rPr>
              <a:t> with a huge </a:t>
            </a:r>
            <a:r>
              <a:rPr lang="en-US" dirty="0" smtClean="0">
                <a:latin typeface="Candara" panose="020E0502030303020204" pitchFamily="34" charset="0"/>
              </a:rPr>
              <a:t>community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Can group ‘n’ containers into one logical unit for managing and deploying them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102" y="3945187"/>
            <a:ext cx="4315189" cy="157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2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Kubernetes is an open source container orchestration engine </a:t>
            </a:r>
            <a:r>
              <a:rPr lang="en-US" dirty="0" smtClean="0"/>
              <a:t>for automating </a:t>
            </a:r>
            <a:r>
              <a:rPr lang="en-US" dirty="0"/>
              <a:t>deployment, scaling, and management of </a:t>
            </a:r>
            <a:r>
              <a:rPr lang="en-US" dirty="0" smtClean="0"/>
              <a:t>containerized application.</a:t>
            </a:r>
          </a:p>
          <a:p>
            <a:r>
              <a:rPr lang="en-US" dirty="0"/>
              <a:t>Originally an open source project launched by Google and now part </a:t>
            </a:r>
            <a:r>
              <a:rPr lang="en-US" dirty="0" smtClean="0"/>
              <a:t>of the </a:t>
            </a:r>
            <a:r>
              <a:rPr lang="en-US" dirty="0"/>
              <a:t>Cloud Native Computing Foundation (CNCF</a:t>
            </a:r>
            <a:r>
              <a:rPr lang="en-US" dirty="0" smtClean="0"/>
              <a:t>).</a:t>
            </a:r>
          </a:p>
          <a:p>
            <a:r>
              <a:rPr lang="en-US" dirty="0"/>
              <a:t>Kubernetes is highly </a:t>
            </a:r>
            <a:r>
              <a:rPr lang="en-US" b="1" dirty="0"/>
              <a:t>extensible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b="1" dirty="0" smtClean="0"/>
              <a:t>portable</a:t>
            </a:r>
          </a:p>
          <a:p>
            <a:r>
              <a:rPr lang="en-US" dirty="0"/>
              <a:t>Kubernetes is considered </a:t>
            </a:r>
            <a:r>
              <a:rPr lang="en-US" b="1" dirty="0"/>
              <a:t>highly </a:t>
            </a:r>
            <a:r>
              <a:rPr lang="en-US" b="1" dirty="0" smtClean="0"/>
              <a:t>declarative</a:t>
            </a:r>
          </a:p>
          <a:p>
            <a:r>
              <a:rPr lang="en-US" dirty="0"/>
              <a:t>Kubernetes initial release </a:t>
            </a:r>
            <a:r>
              <a:rPr lang="en-US" dirty="0" smtClean="0"/>
              <a:t>(</a:t>
            </a:r>
            <a:r>
              <a:rPr lang="en-US" b="1" dirty="0" smtClean="0"/>
              <a:t>7 </a:t>
            </a:r>
            <a:r>
              <a:rPr lang="en-US" b="1" dirty="0"/>
              <a:t>June </a:t>
            </a:r>
            <a:r>
              <a:rPr lang="en-US" b="1" dirty="0" smtClean="0"/>
              <a:t>2014)</a:t>
            </a:r>
            <a:endParaRPr lang="en-US" b="1" dirty="0"/>
          </a:p>
          <a:p>
            <a:r>
              <a:rPr lang="en-US" dirty="0" smtClean="0"/>
              <a:t>Releases </a:t>
            </a:r>
            <a:r>
              <a:rPr lang="en-US" dirty="0"/>
              <a:t>every 3 months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052" name="Picture 4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t="10880" r="12482" b="13920"/>
          <a:stretch/>
        </p:blipFill>
        <p:spPr bwMode="auto">
          <a:xfrm>
            <a:off x="9159573" y="4780833"/>
            <a:ext cx="2747195" cy="137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47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2" descr="Image result for kubernetes">
            <a:extLst>
              <a:ext uri="{FF2B5EF4-FFF2-40B4-BE49-F238E27FC236}">
                <a16:creationId xmlns:a16="http://schemas.microsoft.com/office/drawing/2014/main" id="{92668EF4-1204-4E39-BB63-856D2C639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435" y="1778295"/>
            <a:ext cx="1225193" cy="122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61129EC-436B-445C-A864-17C4E01751F6}"/>
              </a:ext>
            </a:extLst>
          </p:cNvPr>
          <p:cNvGrpSpPr/>
          <p:nvPr/>
        </p:nvGrpSpPr>
        <p:grpSpPr>
          <a:xfrm>
            <a:off x="2356763" y="3751326"/>
            <a:ext cx="7636602" cy="1732336"/>
            <a:chOff x="962868" y="2466911"/>
            <a:chExt cx="7636602" cy="1732336"/>
          </a:xfrm>
        </p:grpSpPr>
        <p:sp>
          <p:nvSpPr>
            <p:cNvPr id="7" name="Rectangle: Rounded Corners 16">
              <a:extLst>
                <a:ext uri="{FF2B5EF4-FFF2-40B4-BE49-F238E27FC236}">
                  <a16:creationId xmlns:a16="http://schemas.microsoft.com/office/drawing/2014/main" id="{174BEFFD-0387-40A8-93D6-EE78F3003355}"/>
                </a:ext>
              </a:extLst>
            </p:cNvPr>
            <p:cNvSpPr/>
            <p:nvPr/>
          </p:nvSpPr>
          <p:spPr>
            <a:xfrm>
              <a:off x="962868" y="2996318"/>
              <a:ext cx="7636602" cy="1027416"/>
            </a:xfrm>
            <a:prstGeom prst="roundRect">
              <a:avLst/>
            </a:prstGeom>
            <a:noFill/>
            <a:ln w="603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E69AF5-BEFF-43B7-8B74-4A22A8E7A737}"/>
                </a:ext>
              </a:extLst>
            </p:cNvPr>
            <p:cNvGrpSpPr/>
            <p:nvPr/>
          </p:nvGrpSpPr>
          <p:grpSpPr>
            <a:xfrm>
              <a:off x="1085149" y="2542520"/>
              <a:ext cx="2065106" cy="1179850"/>
              <a:chOff x="1256599" y="2114067"/>
              <a:chExt cx="2065106" cy="1179850"/>
            </a:xfrm>
          </p:grpSpPr>
          <p:sp>
            <p:nvSpPr>
              <p:cNvPr id="18" name="Rectangle: Rounded Corners 13">
                <a:extLst>
                  <a:ext uri="{FF2B5EF4-FFF2-40B4-BE49-F238E27FC236}">
                    <a16:creationId xmlns:a16="http://schemas.microsoft.com/office/drawing/2014/main" id="{3B40AB2C-E18D-409D-A23F-3919FF7A230D}"/>
                  </a:ext>
                </a:extLst>
              </p:cNvPr>
              <p:cNvSpPr/>
              <p:nvPr/>
            </p:nvSpPr>
            <p:spPr>
              <a:xfrm>
                <a:off x="1256599" y="2114675"/>
                <a:ext cx="2065106" cy="102741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9" name="Picture 18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48E7A648-CE58-4BFD-9520-F888C466A2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6434" y="2114067"/>
                <a:ext cx="1093414" cy="1179850"/>
              </a:xfrm>
              <a:prstGeom prst="rect">
                <a:avLst/>
              </a:prstGeom>
            </p:spPr>
          </p:pic>
          <p:sp>
            <p:nvSpPr>
              <p:cNvPr id="20" name="Rectangle: Rounded Corners 14">
                <a:extLst>
                  <a:ext uri="{FF2B5EF4-FFF2-40B4-BE49-F238E27FC236}">
                    <a16:creationId xmlns:a16="http://schemas.microsoft.com/office/drawing/2014/main" id="{305EA9D7-B72A-4441-9259-4B5557D8617D}"/>
                  </a:ext>
                </a:extLst>
              </p:cNvPr>
              <p:cNvSpPr/>
              <p:nvPr/>
            </p:nvSpPr>
            <p:spPr>
              <a:xfrm>
                <a:off x="1256599" y="2114675"/>
                <a:ext cx="971133" cy="443185"/>
              </a:xfrm>
              <a:prstGeom prst="roundRect">
                <a:avLst>
                  <a:gd name="adj" fmla="val 34692"/>
                </a:avLst>
              </a:prstGeom>
              <a:solidFill>
                <a:srgbClr val="558ED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Node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7E78022-440D-4759-AB95-AAE3837C97BE}"/>
                </a:ext>
              </a:extLst>
            </p:cNvPr>
            <p:cNvGrpSpPr/>
            <p:nvPr/>
          </p:nvGrpSpPr>
          <p:grpSpPr>
            <a:xfrm>
              <a:off x="3649279" y="2512665"/>
              <a:ext cx="2065106" cy="1179850"/>
              <a:chOff x="1256599" y="2114067"/>
              <a:chExt cx="2065106" cy="1179850"/>
            </a:xfrm>
          </p:grpSpPr>
          <p:sp>
            <p:nvSpPr>
              <p:cNvPr id="15" name="Rectangle: Rounded Corners 18">
                <a:extLst>
                  <a:ext uri="{FF2B5EF4-FFF2-40B4-BE49-F238E27FC236}">
                    <a16:creationId xmlns:a16="http://schemas.microsoft.com/office/drawing/2014/main" id="{AA39FF9B-BE3E-4244-881C-A25AD15A021C}"/>
                  </a:ext>
                </a:extLst>
              </p:cNvPr>
              <p:cNvSpPr/>
              <p:nvPr/>
            </p:nvSpPr>
            <p:spPr>
              <a:xfrm>
                <a:off x="1256599" y="2114675"/>
                <a:ext cx="2065106" cy="102741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6" name="Picture 15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0FE76FD2-213C-46F6-8B7A-DF97117234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6434" y="2114067"/>
                <a:ext cx="1093414" cy="1179850"/>
              </a:xfrm>
              <a:prstGeom prst="rect">
                <a:avLst/>
              </a:prstGeom>
            </p:spPr>
          </p:pic>
          <p:sp>
            <p:nvSpPr>
              <p:cNvPr id="17" name="Rectangle: Rounded Corners 20">
                <a:extLst>
                  <a:ext uri="{FF2B5EF4-FFF2-40B4-BE49-F238E27FC236}">
                    <a16:creationId xmlns:a16="http://schemas.microsoft.com/office/drawing/2014/main" id="{FD0135AF-498F-4F4B-B575-CAC0FADF3E5F}"/>
                  </a:ext>
                </a:extLst>
              </p:cNvPr>
              <p:cNvSpPr/>
              <p:nvPr/>
            </p:nvSpPr>
            <p:spPr>
              <a:xfrm>
                <a:off x="1256599" y="2114675"/>
                <a:ext cx="971133" cy="443185"/>
              </a:xfrm>
              <a:prstGeom prst="roundRect">
                <a:avLst>
                  <a:gd name="adj" fmla="val 34692"/>
                </a:avLst>
              </a:prstGeom>
              <a:solidFill>
                <a:srgbClr val="558ED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Node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697B2B5-A27E-48CC-8167-C38694D3081B}"/>
                </a:ext>
              </a:extLst>
            </p:cNvPr>
            <p:cNvGrpSpPr/>
            <p:nvPr/>
          </p:nvGrpSpPr>
          <p:grpSpPr>
            <a:xfrm>
              <a:off x="6274829" y="2466911"/>
              <a:ext cx="2065106" cy="1179850"/>
              <a:chOff x="1256599" y="2114067"/>
              <a:chExt cx="2065106" cy="1179850"/>
            </a:xfrm>
          </p:grpSpPr>
          <p:sp>
            <p:nvSpPr>
              <p:cNvPr id="12" name="Rectangle: Rounded Corners 22">
                <a:extLst>
                  <a:ext uri="{FF2B5EF4-FFF2-40B4-BE49-F238E27FC236}">
                    <a16:creationId xmlns:a16="http://schemas.microsoft.com/office/drawing/2014/main" id="{E1D9382A-FD2B-4D57-B251-896EB1DC6860}"/>
                  </a:ext>
                </a:extLst>
              </p:cNvPr>
              <p:cNvSpPr/>
              <p:nvPr/>
            </p:nvSpPr>
            <p:spPr>
              <a:xfrm>
                <a:off x="1256599" y="2114675"/>
                <a:ext cx="2065106" cy="102741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3" name="Picture 1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9BBD96D9-F786-44AF-A45F-A8F5D8835C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6434" y="2114067"/>
                <a:ext cx="1093414" cy="1179850"/>
              </a:xfrm>
              <a:prstGeom prst="rect">
                <a:avLst/>
              </a:prstGeom>
            </p:spPr>
          </p:pic>
          <p:sp>
            <p:nvSpPr>
              <p:cNvPr id="14" name="Rectangle: Rounded Corners 24">
                <a:extLst>
                  <a:ext uri="{FF2B5EF4-FFF2-40B4-BE49-F238E27FC236}">
                    <a16:creationId xmlns:a16="http://schemas.microsoft.com/office/drawing/2014/main" id="{2A4B6717-A966-4303-9271-246C80DF836E}"/>
                  </a:ext>
                </a:extLst>
              </p:cNvPr>
              <p:cNvSpPr/>
              <p:nvPr/>
            </p:nvSpPr>
            <p:spPr>
              <a:xfrm>
                <a:off x="1256599" y="2114675"/>
                <a:ext cx="971133" cy="443185"/>
              </a:xfrm>
              <a:prstGeom prst="roundRect">
                <a:avLst>
                  <a:gd name="adj" fmla="val 34692"/>
                </a:avLst>
              </a:prstGeom>
              <a:solidFill>
                <a:srgbClr val="558ED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Node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5E5026-7E60-4CC5-B767-46C64681F4A3}"/>
                </a:ext>
              </a:extLst>
            </p:cNvPr>
            <p:cNvSpPr/>
            <p:nvPr/>
          </p:nvSpPr>
          <p:spPr>
            <a:xfrm>
              <a:off x="3677830" y="3666364"/>
              <a:ext cx="1948906" cy="532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>
                  <a:solidFill>
                    <a:srgbClr val="558ED5"/>
                  </a:solidFill>
                </a:rPr>
                <a:t>Cluster</a:t>
              </a:r>
            </a:p>
          </p:txBody>
        </p:sp>
      </p:grpSp>
      <p:sp>
        <p:nvSpPr>
          <p:cNvPr id="21" name="Arrow: Down 26">
            <a:extLst>
              <a:ext uri="{FF2B5EF4-FFF2-40B4-BE49-F238E27FC236}">
                <a16:creationId xmlns:a16="http://schemas.microsoft.com/office/drawing/2014/main" id="{C89AACD9-1CAF-457C-9804-D1B382C18F7C}"/>
              </a:ext>
            </a:extLst>
          </p:cNvPr>
          <p:cNvSpPr/>
          <p:nvPr/>
        </p:nvSpPr>
        <p:spPr>
          <a:xfrm>
            <a:off x="5071725" y="3002879"/>
            <a:ext cx="1782565" cy="703307"/>
          </a:xfrm>
          <a:prstGeom prst="downArrow">
            <a:avLst>
              <a:gd name="adj1" fmla="val 54035"/>
              <a:gd name="adj2" fmla="val 60934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" descr="https://cdn.turbonomic.com/wp-content/uploads/2014/04/ContainerIconBlue-min.jpg">
            <a:extLst>
              <a:ext uri="{FF2B5EF4-FFF2-40B4-BE49-F238E27FC236}">
                <a16:creationId xmlns:a16="http://schemas.microsoft.com/office/drawing/2014/main" id="{51E74021-B41F-4D37-AF47-1DCA20B8B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204" y="4495432"/>
            <a:ext cx="346350" cy="29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cdn.turbonomic.com/wp-content/uploads/2014/04/ContainerIconBlue-min.jpg">
            <a:extLst>
              <a:ext uri="{FF2B5EF4-FFF2-40B4-BE49-F238E27FC236}">
                <a16:creationId xmlns:a16="http://schemas.microsoft.com/office/drawing/2014/main" id="{B92A1A13-DAB5-4578-A326-5936FDD4A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605" y="4495432"/>
            <a:ext cx="346350" cy="29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cdn.turbonomic.com/wp-content/uploads/2014/04/ContainerIconBlue-min.jpg">
            <a:extLst>
              <a:ext uri="{FF2B5EF4-FFF2-40B4-BE49-F238E27FC236}">
                <a16:creationId xmlns:a16="http://schemas.microsoft.com/office/drawing/2014/main" id="{F3CD5EE5-2DF2-471E-BF30-C82F14710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523" y="4482603"/>
            <a:ext cx="346350" cy="29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cdn.turbonomic.com/wp-content/uploads/2014/04/ContainerIconBlue-min.jpg">
            <a:extLst>
              <a:ext uri="{FF2B5EF4-FFF2-40B4-BE49-F238E27FC236}">
                <a16:creationId xmlns:a16="http://schemas.microsoft.com/office/drawing/2014/main" id="{6011A25A-FF70-4CA1-AF17-9DB5ECE18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812" y="4420486"/>
            <a:ext cx="346350" cy="29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cdn.turbonomic.com/wp-content/uploads/2014/04/ContainerIconBlue-min.jpg">
            <a:extLst>
              <a:ext uri="{FF2B5EF4-FFF2-40B4-BE49-F238E27FC236}">
                <a16:creationId xmlns:a16="http://schemas.microsoft.com/office/drawing/2014/main" id="{31BA45FD-CEA3-4AC9-A87B-9AA16B03C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593" y="4422454"/>
            <a:ext cx="346350" cy="29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s://cdn.turbonomic.com/wp-content/uploads/2014/04/ContainerIconBlue-min.jpg">
            <a:extLst>
              <a:ext uri="{FF2B5EF4-FFF2-40B4-BE49-F238E27FC236}">
                <a16:creationId xmlns:a16="http://schemas.microsoft.com/office/drawing/2014/main" id="{DAE154B0-831B-42DE-BD62-30858C4AB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939" y="4191123"/>
            <a:ext cx="346350" cy="29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341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174" name="Picture 6" descr="An Overview of Kubernetes Architecture : OpsRa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8" t="3341" r="17987" b="5928"/>
          <a:stretch/>
        </p:blipFill>
        <p:spPr bwMode="auto">
          <a:xfrm>
            <a:off x="3136392" y="1207300"/>
            <a:ext cx="4829881" cy="532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63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Myths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Kubernetes is not:</a:t>
            </a:r>
          </a:p>
          <a:p>
            <a:pPr lvl="1"/>
            <a:r>
              <a:rPr lang="en-US" dirty="0" smtClean="0"/>
              <a:t>To be compared with Docker</a:t>
            </a:r>
          </a:p>
          <a:p>
            <a:pPr lvl="1"/>
            <a:r>
              <a:rPr lang="en-US" dirty="0" smtClean="0"/>
              <a:t>For containerizing apps</a:t>
            </a:r>
          </a:p>
          <a:p>
            <a:pPr lvl="1"/>
            <a:r>
              <a:rPr lang="en-US" dirty="0" smtClean="0"/>
              <a:t>For apps with simple architecture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Kubernetes is </a:t>
            </a:r>
            <a:r>
              <a:rPr lang="en-US" dirty="0" smtClean="0"/>
              <a:t>actually:</a:t>
            </a:r>
            <a:endParaRPr lang="en-US" dirty="0"/>
          </a:p>
          <a:p>
            <a:pPr lvl="1"/>
            <a:r>
              <a:rPr lang="en-US" dirty="0" smtClean="0"/>
              <a:t>Robust and reliable</a:t>
            </a:r>
          </a:p>
          <a:p>
            <a:pPr lvl="1"/>
            <a:r>
              <a:rPr lang="en-US" dirty="0" smtClean="0"/>
              <a:t>A container orchestration platform</a:t>
            </a:r>
          </a:p>
          <a:p>
            <a:pPr lvl="1"/>
            <a:r>
              <a:rPr lang="en-US" dirty="0" smtClean="0"/>
              <a:t>A solution for scaling up Containers</a:t>
            </a:r>
          </a:p>
          <a:p>
            <a:pPr lvl="1"/>
            <a:r>
              <a:rPr lang="en-US" dirty="0" smtClean="0"/>
              <a:t>Backed by huge community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10880" r="35895" b="38195"/>
          <a:stretch/>
        </p:blipFill>
        <p:spPr bwMode="auto">
          <a:xfrm>
            <a:off x="8499495" y="4118291"/>
            <a:ext cx="1298449" cy="10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494816" y="3663155"/>
            <a:ext cx="606256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9525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gency FB" panose="020B0503020202020204" pitchFamily="34" charset="0"/>
              </a:rPr>
              <a:t>√</a:t>
            </a:r>
            <a:endParaRPr lang="en-US" sz="6600" b="1" cap="none" spc="0" dirty="0">
              <a:ln w="9525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7" name="Picture 6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10880" r="35895" b="38195"/>
          <a:stretch/>
        </p:blipFill>
        <p:spPr bwMode="auto">
          <a:xfrm>
            <a:off x="8231271" y="1879550"/>
            <a:ext cx="1298449" cy="10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251438" y="1406880"/>
            <a:ext cx="556563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9525">
                  <a:noFill/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gency FB" panose="020B0503020202020204" pitchFamily="34" charset="0"/>
              </a:rPr>
              <a:t>X</a:t>
            </a:r>
            <a:endParaRPr lang="en-US" sz="6600" b="1" cap="none" spc="0" dirty="0">
              <a:ln w="9525">
                <a:noFill/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51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vs Docker Swarm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242" name="Picture 2" descr="Docker Swarm vs Kubernetes: we have a favourit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5" t="14482" r="11203" b="17752"/>
          <a:stretch/>
        </p:blipFill>
        <p:spPr bwMode="auto">
          <a:xfrm>
            <a:off x="9083125" y="1"/>
            <a:ext cx="2393875" cy="120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Kubernetes vs Docker Swarm Article Imag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97" y="1528871"/>
            <a:ext cx="9079865" cy="482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77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vs Docker Swarm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6111398"/>
              </p:ext>
            </p:extLst>
          </p:nvPr>
        </p:nvGraphicFramePr>
        <p:xfrm>
          <a:off x="347663" y="1452245"/>
          <a:ext cx="11650663" cy="46939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715577">
                  <a:extLst>
                    <a:ext uri="{9D8B030D-6E8A-4147-A177-3AD203B41FA5}">
                      <a16:colId xmlns:a16="http://schemas.microsoft.com/office/drawing/2014/main" val="2983388031"/>
                    </a:ext>
                  </a:extLst>
                </a:gridCol>
                <a:gridCol w="4467543">
                  <a:extLst>
                    <a:ext uri="{9D8B030D-6E8A-4147-A177-3AD203B41FA5}">
                      <a16:colId xmlns:a16="http://schemas.microsoft.com/office/drawing/2014/main" val="2217992293"/>
                    </a:ext>
                  </a:extLst>
                </a:gridCol>
                <a:gridCol w="4467543">
                  <a:extLst>
                    <a:ext uri="{9D8B030D-6E8A-4147-A177-3AD203B41FA5}">
                      <a16:colId xmlns:a16="http://schemas.microsoft.com/office/drawing/2014/main" val="633102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Features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Docker Swarm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Kubernetes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34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Installation and Cluster Configuration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Easy and Fast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Complicated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and Time-consuming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815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GUI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Not Available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Available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05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Scalability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Scaling up is faster than K8S; but cluster strength is not as robust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Scaling up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is slower but guarantees stronger cluster state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35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Load Balancing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Built-in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load balancing technique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Requires manual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service configuration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399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Updates and Rollback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Progressive updates and service health monitoring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Process scheduling to maintain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services while updating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516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Data Volumes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Can be shared with any container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Only shared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with containers in the same Pod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098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Logging and Monitoring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Only 3</a:t>
                      </a:r>
                      <a:r>
                        <a:rPr lang="en-US" sz="2000" baseline="30000" dirty="0" smtClean="0">
                          <a:latin typeface="Candara" panose="020E0502030303020204" pitchFamily="34" charset="0"/>
                        </a:rPr>
                        <a:t>rd</a:t>
                      </a: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 party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logging and monitoring tools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Built-in 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logging and monitoring tools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31066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242" name="Picture 2" descr="Docker Swarm vs Kubernetes: we have a favourit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5" t="14482" r="11203" b="17752"/>
          <a:stretch/>
        </p:blipFill>
        <p:spPr bwMode="auto">
          <a:xfrm>
            <a:off x="9083125" y="1"/>
            <a:ext cx="2393875" cy="120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52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Container </a:t>
            </a:r>
            <a:r>
              <a:rPr lang="en-US" dirty="0" smtClean="0"/>
              <a:t>Orchestration?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79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Use Case and Case Studies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68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Kubernetes Use </a:t>
            </a:r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026" name="Picture 2" descr="Pokémon GO | Video Games &amp; App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185" y="49571"/>
            <a:ext cx="2003816" cy="113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okémon GO | Video Games &amp; App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5" t="7995" r="11776" b="8925"/>
          <a:stretch/>
        </p:blipFill>
        <p:spPr bwMode="auto">
          <a:xfrm>
            <a:off x="722375" y="1389888"/>
            <a:ext cx="1545337" cy="94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2368296" y="1382798"/>
            <a:ext cx="8677656" cy="1090462"/>
          </a:xfrm>
          <a:prstGeom prst="roundRect">
            <a:avLst/>
          </a:prstGeom>
          <a:noFill/>
          <a:ln w="38100">
            <a:solidFill>
              <a:srgbClr val="356DE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b="1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Pokemon</a:t>
            </a:r>
            <a:r>
              <a:rPr lang="en-US" sz="2400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 Go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is an augmented reality game developed by </a:t>
            </a:r>
            <a:r>
              <a:rPr lang="en-US" sz="2400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Niantic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 for Android and iOS devices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8639" y="3120448"/>
            <a:ext cx="728472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 smtClean="0">
                <a:latin typeface="Candara" panose="020E0502030303020204" pitchFamily="34" charset="0"/>
              </a:rPr>
              <a:t>Key Stats: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500+ million downloads, 20+ million daily active users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Initially only launched in NA, Australia and New Zeeland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Inspired users to walk over 5.4 billion miles in a year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Surpassed engineering expectations by 50 times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61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 Architecture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37" t="18041" r="3540" b="8648"/>
          <a:stretch/>
        </p:blipFill>
        <p:spPr>
          <a:xfrm>
            <a:off x="552907" y="1342557"/>
            <a:ext cx="11240003" cy="50150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43984" y="3794760"/>
            <a:ext cx="7461504" cy="20391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174736" y="1755648"/>
            <a:ext cx="2697480" cy="20391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77256" y="3475661"/>
            <a:ext cx="2697480" cy="518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02808" y="1755648"/>
            <a:ext cx="2697480" cy="518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92624" y="2254790"/>
            <a:ext cx="940308" cy="13353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6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&amp; Cloud Dataflow for scaling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37" t="18041" r="3540" b="8648"/>
          <a:stretch/>
        </p:blipFill>
        <p:spPr>
          <a:xfrm>
            <a:off x="552907" y="1342557"/>
            <a:ext cx="11240003" cy="50150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43984" y="3794760"/>
            <a:ext cx="7461504" cy="20391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9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Scaling of Containers </a:t>
            </a:r>
            <a:r>
              <a:rPr lang="en-US" dirty="0"/>
              <a:t>using 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37" t="18041" r="3540" b="8648"/>
          <a:stretch/>
        </p:blipFill>
        <p:spPr>
          <a:xfrm>
            <a:off x="552907" y="1342557"/>
            <a:ext cx="11240003" cy="501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Scaling of Containers using 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57" t="36927" r="51934" b="31168"/>
          <a:stretch/>
        </p:blipFill>
        <p:spPr>
          <a:xfrm>
            <a:off x="347526" y="2674159"/>
            <a:ext cx="5349186" cy="221153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5936" y="1776353"/>
            <a:ext cx="5513832" cy="2944745"/>
          </a:xfrm>
          <a:prstGeom prst="roundRect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Biggest challenge fro most applications is horizontal scaling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For </a:t>
            </a:r>
            <a:r>
              <a:rPr lang="en-US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Pokemon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 Go, vertical scaling was an also a major challenge, because of real-time activity in gaming environment from millions of users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Niantic were prepared for traffic disasters of up to x5 times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53200" y="1266275"/>
            <a:ext cx="2462784" cy="47509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Challenge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406896" y="5486982"/>
            <a:ext cx="5513832" cy="841301"/>
          </a:xfrm>
          <a:prstGeom prst="roundRect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Thanks 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to 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Kubernetes, Niantic were able to handle x50 times traffic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614160" y="4976904"/>
            <a:ext cx="2462784" cy="475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Solution</a:t>
            </a:r>
            <a:endParaRPr lang="en-US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59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r>
              <a:rPr lang="en-US" dirty="0"/>
              <a:t>: Booking.com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Challenge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 2016, Booking.com migrated to an </a:t>
            </a:r>
            <a:r>
              <a:rPr lang="en-US" dirty="0" err="1"/>
              <a:t>OpenShift</a:t>
            </a:r>
            <a:r>
              <a:rPr lang="en-US" dirty="0"/>
              <a:t> </a:t>
            </a:r>
            <a:r>
              <a:rPr lang="en-US" dirty="0" smtClean="0"/>
              <a:t>platform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which </a:t>
            </a:r>
            <a:r>
              <a:rPr lang="en-US" dirty="0"/>
              <a:t>gave product developers faster access to </a:t>
            </a:r>
            <a:r>
              <a:rPr lang="en-US" dirty="0" smtClean="0"/>
              <a:t>infrastructure.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Kubernetes </a:t>
            </a:r>
            <a:r>
              <a:rPr lang="en-US" dirty="0"/>
              <a:t>was abstracted away from the developers, the infrastructure team became a "knowledge bottleneck" when challenges arose. </a:t>
            </a:r>
            <a:endParaRPr lang="en-US" dirty="0" smtClean="0"/>
          </a:p>
          <a:p>
            <a:pPr lvl="2">
              <a:lnSpc>
                <a:spcPct val="150000"/>
              </a:lnSpc>
            </a:pPr>
            <a:r>
              <a:rPr lang="en-US" dirty="0" smtClean="0"/>
              <a:t>Trying </a:t>
            </a:r>
            <a:r>
              <a:rPr lang="en-US" dirty="0"/>
              <a:t>to scale that support wasn't sustainable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026" name="Picture 2" descr="Booking.Com Logo, symbol, meaning, history,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011" y="4981817"/>
            <a:ext cx="2436861" cy="137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312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r>
              <a:rPr lang="en-US" dirty="0"/>
              <a:t>: Booking.com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Solution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After a year operating </a:t>
            </a:r>
            <a:r>
              <a:rPr lang="en-US" dirty="0" err="1"/>
              <a:t>OpenShift</a:t>
            </a:r>
            <a:r>
              <a:rPr lang="en-US" dirty="0"/>
              <a:t>, the platform team decided to build its own vanilla Kubernetes platform—and ask developers to learn some Kubernetes in order to use it.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"This is not a magical platform," says Ben Tyler, Principal Developer, B Platform Track.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"</a:t>
            </a:r>
            <a:r>
              <a:rPr lang="en-US" dirty="0"/>
              <a:t>We're not claiming that you can just use it with your eyes closed. </a:t>
            </a:r>
            <a:r>
              <a:rPr lang="en-US" dirty="0" smtClean="0"/>
              <a:t>Developers </a:t>
            </a:r>
            <a:r>
              <a:rPr lang="en-US" dirty="0"/>
              <a:t>need to do some learning, and we're going to do everything we can to make sure they have access to that knowledge</a:t>
            </a:r>
            <a:r>
              <a:rPr lang="en-US" dirty="0" smtClean="0"/>
              <a:t>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476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r>
              <a:rPr lang="en-US" dirty="0"/>
              <a:t>: Booking.com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Impact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Despite the learning curve, there's been a great uptick in adoption of the new Kubernetes platform.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Before containers, creating a new service could take a couple of days if the developers understood Puppet, or weeks if they didn't.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On the new platform, it can take as few as 10 minutes. About 500 new services were built on the platform in the first 8 months.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360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r>
              <a:rPr lang="en-US" dirty="0"/>
              <a:t>: </a:t>
            </a:r>
            <a:r>
              <a:rPr lang="en-US" dirty="0" smtClean="0"/>
              <a:t>Huawei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Challenge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In </a:t>
            </a:r>
            <a:r>
              <a:rPr lang="en-US" dirty="0"/>
              <a:t>order to support its fast business development around the </a:t>
            </a:r>
            <a:r>
              <a:rPr lang="en-US" dirty="0" smtClean="0"/>
              <a:t>globe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Huawei </a:t>
            </a:r>
            <a:r>
              <a:rPr lang="en-US" dirty="0"/>
              <a:t>has eight data centers for its internal I.T. department, which have been running 800+ applications in 100K+ VMs to serve these 180,000 users. 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smtClean="0"/>
              <a:t>With </a:t>
            </a:r>
            <a:r>
              <a:rPr lang="en-US" dirty="0"/>
              <a:t>the rapid increase of new </a:t>
            </a:r>
            <a:r>
              <a:rPr lang="en-US" dirty="0" smtClean="0"/>
              <a:t>applications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The </a:t>
            </a:r>
            <a:r>
              <a:rPr lang="en-US" dirty="0"/>
              <a:t>cost and efficiency of management and deployment of VM-based apps all became critical challenges for business agility.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2050" name="Picture 2" descr="Huawei Logo, symbol, meaning, history,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032" y="4847655"/>
            <a:ext cx="2675368" cy="15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325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are Good…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5550354" cy="4746091"/>
          </a:xfrm>
        </p:spPr>
        <p:txBody>
          <a:bodyPr/>
          <a:lstStyle/>
          <a:p>
            <a:r>
              <a:rPr lang="en-US" sz="2100" dirty="0" smtClean="0"/>
              <a:t>Both Linux Containers and Docker Containers </a:t>
            </a:r>
          </a:p>
          <a:p>
            <a:pPr lvl="1"/>
            <a:r>
              <a:rPr lang="en-US" sz="1900" dirty="0" smtClean="0"/>
              <a:t>Isolate the application from the host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64" t="59468" r="49158" b="14819"/>
          <a:stretch/>
        </p:blipFill>
        <p:spPr>
          <a:xfrm>
            <a:off x="617643" y="4352544"/>
            <a:ext cx="4632287" cy="14081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643" y="4152964"/>
            <a:ext cx="4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288B7"/>
                </a:solidFill>
              </a:rPr>
              <a:t>FASTER, RELIABLE, EFFICIENT, LIGHTWEIGHT, AND SCALABLE</a:t>
            </a:r>
            <a:endParaRPr lang="en-US" sz="1400" b="1" dirty="0">
              <a:solidFill>
                <a:srgbClr val="1288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12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r>
              <a:rPr lang="en-US" dirty="0"/>
              <a:t>: Huawei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Solution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After deciding to use container </a:t>
            </a:r>
            <a:r>
              <a:rPr lang="en-US" dirty="0" smtClean="0"/>
              <a:t>technology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Huawei </a:t>
            </a:r>
            <a:r>
              <a:rPr lang="en-US" dirty="0"/>
              <a:t>began moving the internal I.T. department's applications to run on Kubernetes.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/>
              <a:t>So </a:t>
            </a:r>
            <a:r>
              <a:rPr lang="en-US" dirty="0"/>
              <a:t>far, about 30 percent of these applications have been transferred to cloud native.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715" y="3291839"/>
            <a:ext cx="4465285" cy="306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95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r>
              <a:rPr lang="en-US" dirty="0"/>
              <a:t>: Huawei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Impact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By </a:t>
            </a:r>
            <a:r>
              <a:rPr lang="en-US" dirty="0"/>
              <a:t>the end of 2016, Huawei's internal I.T. department managed more than 4,000 nodes with tens of thousands containers using a Kubernetes-based Platform as a Service (PaaS) </a:t>
            </a:r>
            <a:r>
              <a:rPr lang="en-US" dirty="0" smtClean="0"/>
              <a:t>solution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</a:t>
            </a:r>
            <a:r>
              <a:rPr lang="en-US" dirty="0"/>
              <a:t>global deployment cycles decreased from a week to </a:t>
            </a:r>
            <a:r>
              <a:rPr lang="en-US" dirty="0" smtClean="0"/>
              <a:t>minutes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</a:t>
            </a:r>
            <a:r>
              <a:rPr lang="en-US" dirty="0"/>
              <a:t>efficiency of application delivery has been improved 10 </a:t>
            </a:r>
            <a:r>
              <a:rPr lang="en-US" dirty="0" smtClean="0"/>
              <a:t>fold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They saw significant </a:t>
            </a:r>
            <a:r>
              <a:rPr lang="en-US" dirty="0"/>
              <a:t>operating expense spending cut, in some circumstances 20-30 </a:t>
            </a:r>
            <a:r>
              <a:rPr lang="en-US" dirty="0" smtClean="0"/>
              <a:t>percent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16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52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2052" name="Picture 4" descr="https://thenewstack.io/wp-content/uploads/2016/11/Chart_02_Kubernetes-Architec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4" b="6079"/>
          <a:stretch/>
        </p:blipFill>
        <p:spPr bwMode="auto">
          <a:xfrm>
            <a:off x="1595234" y="1326489"/>
            <a:ext cx="9155349" cy="504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67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3074" name="Picture 2" descr="Sensu | How Kubernetes wor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" t="7133" r="3452" b="5726"/>
          <a:stretch/>
        </p:blipFill>
        <p:spPr bwMode="auto">
          <a:xfrm>
            <a:off x="1700784" y="1371601"/>
            <a:ext cx="7973568" cy="503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937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194" name="Picture 2" descr="Basics Of Kubernetes Architecture | by Shubhamdeshmukh | Medi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" t="29186" r="5426" b="5880"/>
          <a:stretch/>
        </p:blipFill>
        <p:spPr bwMode="auto">
          <a:xfrm>
            <a:off x="631645" y="1746358"/>
            <a:ext cx="10661195" cy="420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05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2392" y="1325880"/>
            <a:ext cx="6656832" cy="521271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Cluster: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A collection </a:t>
            </a:r>
            <a:r>
              <a:rPr lang="en-US" dirty="0"/>
              <a:t>of hosts(servers) that </a:t>
            </a:r>
            <a:r>
              <a:rPr lang="en-US" dirty="0" smtClean="0"/>
              <a:t>aggregates </a:t>
            </a:r>
            <a:r>
              <a:rPr lang="en-US" dirty="0"/>
              <a:t>their available resources. </a:t>
            </a:r>
          </a:p>
          <a:p>
            <a:pPr>
              <a:lnSpc>
                <a:spcPct val="150000"/>
              </a:lnSpc>
            </a:pPr>
            <a:r>
              <a:rPr lang="en-US" dirty="0"/>
              <a:t>Master:</a:t>
            </a:r>
          </a:p>
          <a:p>
            <a:pPr lvl="1">
              <a:lnSpc>
                <a:spcPct val="160000"/>
              </a:lnSpc>
            </a:pPr>
            <a:r>
              <a:rPr lang="en-US" dirty="0" smtClean="0"/>
              <a:t>A </a:t>
            </a:r>
            <a:r>
              <a:rPr lang="en-US" dirty="0"/>
              <a:t>collection of components which make </a:t>
            </a:r>
            <a:r>
              <a:rPr lang="en-US" dirty="0" smtClean="0"/>
              <a:t>up the </a:t>
            </a:r>
            <a:r>
              <a:rPr lang="en-US" dirty="0"/>
              <a:t>control panel of Kubernetes. </a:t>
            </a:r>
          </a:p>
          <a:p>
            <a:pPr>
              <a:lnSpc>
                <a:spcPct val="160000"/>
              </a:lnSpc>
            </a:pPr>
            <a:r>
              <a:rPr lang="en-US" dirty="0"/>
              <a:t>Node:</a:t>
            </a:r>
          </a:p>
          <a:p>
            <a:pPr lvl="1">
              <a:lnSpc>
                <a:spcPct val="170000"/>
              </a:lnSpc>
            </a:pPr>
            <a:r>
              <a:rPr lang="en-US" dirty="0" smtClean="0"/>
              <a:t>A </a:t>
            </a:r>
            <a:r>
              <a:rPr lang="en-US" dirty="0"/>
              <a:t>single host which is capable of running on a </a:t>
            </a:r>
            <a:r>
              <a:rPr lang="en-US" dirty="0" smtClean="0"/>
              <a:t>physical or </a:t>
            </a:r>
            <a:r>
              <a:rPr lang="en-US" dirty="0"/>
              <a:t>virtual machine</a:t>
            </a:r>
            <a:r>
              <a:rPr lang="en-US" dirty="0" smtClean="0"/>
              <a:t>.</a:t>
            </a:r>
            <a:endParaRPr lang="en-US" dirty="0"/>
          </a:p>
          <a:p>
            <a:pPr>
              <a:lnSpc>
                <a:spcPct val="170000"/>
              </a:lnSpc>
            </a:pPr>
            <a:r>
              <a:rPr lang="en-US" dirty="0"/>
              <a:t>Namespace: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logical cluster or environment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026" name="Picture 2" descr="Kubernetes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10" y="1626337"/>
            <a:ext cx="5120469" cy="33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286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</a:t>
            </a:r>
            <a:r>
              <a:rPr lang="en-US" dirty="0"/>
              <a:t>you deploy Kubernetes, you get a cluster.</a:t>
            </a:r>
          </a:p>
          <a:p>
            <a:r>
              <a:rPr lang="en-US" dirty="0" smtClean="0"/>
              <a:t>A </a:t>
            </a:r>
            <a:r>
              <a:rPr lang="en-US" dirty="0"/>
              <a:t>Kubernetes cluster consists of a set of worker machines</a:t>
            </a:r>
            <a:r>
              <a:rPr lang="en-US" dirty="0" smtClean="0"/>
              <a:t>, called </a:t>
            </a:r>
            <a:r>
              <a:rPr lang="en-US" dirty="0"/>
              <a:t>nodes, that run containerized applications.</a:t>
            </a:r>
          </a:p>
          <a:p>
            <a:pPr lvl="1"/>
            <a:r>
              <a:rPr lang="en-US" dirty="0" smtClean="0"/>
              <a:t>Every </a:t>
            </a:r>
            <a:r>
              <a:rPr lang="en-US" dirty="0"/>
              <a:t>cluster has at least one worker node;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worker node(s) host the Pods that are the components of </a:t>
            </a:r>
            <a:r>
              <a:rPr lang="en-US" dirty="0" smtClean="0"/>
              <a:t>the applications</a:t>
            </a:r>
            <a:r>
              <a:rPr lang="en-US" dirty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master manages the worker nodes and the Pods in the cluster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30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master is responsible for:</a:t>
            </a:r>
          </a:p>
          <a:p>
            <a:pPr lvl="1"/>
            <a:r>
              <a:rPr lang="en-US" dirty="0" smtClean="0"/>
              <a:t>exposing </a:t>
            </a:r>
            <a:r>
              <a:rPr lang="en-US" dirty="0"/>
              <a:t>the Kubernetes (REST) API,</a:t>
            </a:r>
          </a:p>
          <a:p>
            <a:pPr lvl="1"/>
            <a:r>
              <a:rPr lang="en-US" dirty="0" smtClean="0"/>
              <a:t>scheduling </a:t>
            </a:r>
            <a:r>
              <a:rPr lang="en-US" dirty="0"/>
              <a:t>the applications,</a:t>
            </a:r>
          </a:p>
          <a:p>
            <a:pPr lvl="1"/>
            <a:r>
              <a:rPr lang="en-US" dirty="0" smtClean="0"/>
              <a:t>managing </a:t>
            </a:r>
            <a:r>
              <a:rPr lang="en-US" dirty="0"/>
              <a:t>the cluster,</a:t>
            </a:r>
          </a:p>
          <a:p>
            <a:pPr lvl="1"/>
            <a:r>
              <a:rPr lang="en-US" dirty="0" smtClean="0"/>
              <a:t>directing </a:t>
            </a:r>
            <a:r>
              <a:rPr lang="en-US" dirty="0"/>
              <a:t>communications across the entire system,</a:t>
            </a:r>
          </a:p>
          <a:p>
            <a:pPr lvl="1"/>
            <a:r>
              <a:rPr lang="en-US" dirty="0" smtClean="0"/>
              <a:t>monitoring </a:t>
            </a:r>
            <a:r>
              <a:rPr lang="en-US" dirty="0"/>
              <a:t>the containers running in each node as well as the health of all </a:t>
            </a:r>
            <a:r>
              <a:rPr lang="en-US" dirty="0" smtClean="0"/>
              <a:t>the registered </a:t>
            </a:r>
            <a:r>
              <a:rPr lang="en-US" dirty="0"/>
              <a:t>nodes.</a:t>
            </a:r>
          </a:p>
          <a:p>
            <a:r>
              <a:rPr lang="en-US" dirty="0" smtClean="0"/>
              <a:t>The </a:t>
            </a:r>
            <a:r>
              <a:rPr lang="en-US" dirty="0"/>
              <a:t>nodes that are responsible for scheduling and running </a:t>
            </a:r>
            <a:r>
              <a:rPr lang="en-US" dirty="0" smtClean="0"/>
              <a:t>the containerized </a:t>
            </a:r>
            <a:r>
              <a:rPr lang="en-US" dirty="0"/>
              <a:t>applications</a:t>
            </a:r>
          </a:p>
          <a:p>
            <a:r>
              <a:rPr lang="en-US" dirty="0" smtClean="0"/>
              <a:t>Container </a:t>
            </a:r>
            <a:r>
              <a:rPr lang="en-US" dirty="0"/>
              <a:t>images, which act as the deployable artifacts, must be available </a:t>
            </a:r>
            <a:r>
              <a:rPr lang="en-US" dirty="0" smtClean="0"/>
              <a:t>to the </a:t>
            </a:r>
            <a:r>
              <a:rPr lang="en-US" dirty="0"/>
              <a:t>Kubernetes cluster through a private or public image registry.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 descr="https://thenewstack.io/wp-content/uploads/2016/11/Chart_02_Kubernetes-Architectur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" t="12742" r="4863" b="6079"/>
          <a:stretch/>
        </p:blipFill>
        <p:spPr bwMode="auto">
          <a:xfrm>
            <a:off x="7269480" y="109199"/>
            <a:ext cx="4703677" cy="278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3072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Kubernetes </a:t>
            </a:r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9665153" cy="50859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Kubernetes master runs the following components that form the control plane</a:t>
            </a:r>
            <a:r>
              <a:rPr lang="en-US" dirty="0" smtClean="0"/>
              <a:t>:</a:t>
            </a:r>
          </a:p>
          <a:p>
            <a:pPr lvl="1"/>
            <a:r>
              <a:rPr lang="en-US" b="1" dirty="0"/>
              <a:t>API server</a:t>
            </a:r>
            <a:r>
              <a:rPr lang="en-US" dirty="0"/>
              <a:t>: the front-end for the Kubernetes control plane </a:t>
            </a:r>
            <a:r>
              <a:rPr lang="en-US" dirty="0" smtClean="0"/>
              <a:t>that exposes </a:t>
            </a:r>
            <a:r>
              <a:rPr lang="en-US" dirty="0"/>
              <a:t>the Kubernetes API</a:t>
            </a:r>
          </a:p>
          <a:p>
            <a:pPr lvl="2"/>
            <a:r>
              <a:rPr lang="en-US" dirty="0" err="1" smtClean="0"/>
              <a:t>kube-apiserver</a:t>
            </a:r>
            <a:endParaRPr lang="en-US" dirty="0"/>
          </a:p>
          <a:p>
            <a:pPr lvl="2"/>
            <a:r>
              <a:rPr lang="en-US" dirty="0" smtClean="0"/>
              <a:t>designed </a:t>
            </a:r>
            <a:r>
              <a:rPr lang="en-US" dirty="0"/>
              <a:t>to scale </a:t>
            </a:r>
            <a:r>
              <a:rPr lang="en-US" dirty="0" smtClean="0"/>
              <a:t>horizontally</a:t>
            </a:r>
          </a:p>
          <a:p>
            <a:pPr lvl="1"/>
            <a:r>
              <a:rPr lang="en-US" b="1" dirty="0" err="1"/>
              <a:t>etcd</a:t>
            </a:r>
            <a:r>
              <a:rPr lang="en-US" dirty="0"/>
              <a:t>: is a persistent, lightweight, distributed key-value data </a:t>
            </a:r>
            <a:r>
              <a:rPr lang="en-US" dirty="0" smtClean="0"/>
              <a:t>store that </a:t>
            </a:r>
            <a:r>
              <a:rPr lang="en-US" dirty="0"/>
              <a:t>maintains the entire state of the cluster at any given point </a:t>
            </a:r>
            <a:r>
              <a:rPr lang="en-US" dirty="0" smtClean="0"/>
              <a:t>of time</a:t>
            </a:r>
          </a:p>
          <a:p>
            <a:pPr lvl="1"/>
            <a:r>
              <a:rPr lang="en-US" b="1" dirty="0"/>
              <a:t>scheduler</a:t>
            </a:r>
            <a:r>
              <a:rPr lang="en-US" dirty="0"/>
              <a:t>: watches for newly created Pods with no assigned node</a:t>
            </a:r>
            <a:r>
              <a:rPr lang="en-US" dirty="0" smtClean="0"/>
              <a:t>, and </a:t>
            </a:r>
            <a:r>
              <a:rPr lang="en-US" dirty="0"/>
              <a:t>selects a node for them to run on</a:t>
            </a:r>
          </a:p>
          <a:p>
            <a:pPr lvl="2"/>
            <a:r>
              <a:rPr lang="en-US" dirty="0" err="1" smtClean="0"/>
              <a:t>kube</a:t>
            </a:r>
            <a:r>
              <a:rPr lang="en-US" dirty="0" smtClean="0"/>
              <a:t>-scheduler</a:t>
            </a:r>
          </a:p>
          <a:p>
            <a:pPr lvl="1"/>
            <a:r>
              <a:rPr lang="en-US" b="1" dirty="0"/>
              <a:t>controller</a:t>
            </a:r>
            <a:r>
              <a:rPr lang="en-US" dirty="0"/>
              <a:t>: control loop that watches the shared state of </a:t>
            </a:r>
            <a:r>
              <a:rPr lang="en-US" dirty="0" smtClean="0"/>
              <a:t>the cluster </a:t>
            </a:r>
            <a:r>
              <a:rPr lang="en-US" dirty="0"/>
              <a:t>through the </a:t>
            </a:r>
            <a:r>
              <a:rPr lang="en-US" dirty="0" err="1"/>
              <a:t>apiserver</a:t>
            </a:r>
            <a:r>
              <a:rPr lang="en-US" dirty="0"/>
              <a:t> and makes changes attempting </a:t>
            </a:r>
            <a:r>
              <a:rPr lang="en-US" dirty="0" smtClean="0"/>
              <a:t>to move </a:t>
            </a:r>
            <a:r>
              <a:rPr lang="en-US" dirty="0"/>
              <a:t>the current cluster state to the desired cluster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2" descr="Sensu | How Kubernetes wor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3" t="33860" r="49623" b="29449"/>
          <a:stretch/>
        </p:blipFill>
        <p:spPr bwMode="auto">
          <a:xfrm>
            <a:off x="9878568" y="1207300"/>
            <a:ext cx="2313432" cy="212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940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Problems!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5550354" cy="4746091"/>
          </a:xfrm>
        </p:spPr>
        <p:txBody>
          <a:bodyPr/>
          <a:lstStyle/>
          <a:p>
            <a:r>
              <a:rPr lang="en-US" sz="2100" dirty="0" smtClean="0"/>
              <a:t>Both Linux Containers and Docker Containers </a:t>
            </a:r>
          </a:p>
          <a:p>
            <a:pPr lvl="1"/>
            <a:r>
              <a:rPr lang="en-US" sz="1900" dirty="0" smtClean="0"/>
              <a:t>Isolate the application from the host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64" t="59468" r="49158" b="14819"/>
          <a:stretch/>
        </p:blipFill>
        <p:spPr>
          <a:xfrm>
            <a:off x="617643" y="4352544"/>
            <a:ext cx="4632287" cy="14081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643" y="4152964"/>
            <a:ext cx="4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288B7"/>
                </a:solidFill>
              </a:rPr>
              <a:t>FASTER, RELIABLE, EFFICIENT, LIGHTWEIGHT, AND SCALABLE</a:t>
            </a:r>
            <a:endParaRPr lang="en-US" sz="1400" b="1" dirty="0">
              <a:solidFill>
                <a:srgbClr val="1288B7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1512" t="48098" r="40498" b="44113"/>
          <a:stretch/>
        </p:blipFill>
        <p:spPr>
          <a:xfrm>
            <a:off x="8887120" y="2648170"/>
            <a:ext cx="1461154" cy="801278"/>
          </a:xfrm>
          <a:prstGeom prst="rect">
            <a:avLst/>
          </a:prstGeom>
        </p:spPr>
      </p:pic>
      <p:sp>
        <p:nvSpPr>
          <p:cNvPr id="8" name="Cloud 7"/>
          <p:cNvSpPr/>
          <p:nvPr/>
        </p:nvSpPr>
        <p:spPr>
          <a:xfrm>
            <a:off x="7187184" y="1572768"/>
            <a:ext cx="3648456" cy="1075402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Not easily Scalable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98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Node </a:t>
            </a:r>
            <a:r>
              <a:rPr lang="en-US" dirty="0"/>
              <a:t>components run on every node, maintaining running pods </a:t>
            </a:r>
            <a:r>
              <a:rPr lang="en-US" dirty="0" smtClean="0"/>
              <a:t>and providing </a:t>
            </a:r>
            <a:r>
              <a:rPr lang="en-US" dirty="0"/>
              <a:t>the Kubernetes runtime environment.</a:t>
            </a:r>
          </a:p>
          <a:p>
            <a:r>
              <a:rPr lang="en-US" dirty="0" smtClean="0"/>
              <a:t>Kubernetes </a:t>
            </a:r>
            <a:r>
              <a:rPr lang="en-US" dirty="0"/>
              <a:t>Nodes components:</a:t>
            </a:r>
          </a:p>
          <a:p>
            <a:pPr lvl="1"/>
            <a:r>
              <a:rPr lang="en-US" dirty="0" err="1" smtClean="0"/>
              <a:t>kubelet</a:t>
            </a:r>
            <a:r>
              <a:rPr lang="en-US" dirty="0"/>
              <a:t>: agent that makes sure that containers are running in a Pod.</a:t>
            </a:r>
          </a:p>
          <a:p>
            <a:pPr lvl="1"/>
            <a:r>
              <a:rPr lang="en-US" dirty="0" err="1" smtClean="0"/>
              <a:t>kube</a:t>
            </a:r>
            <a:r>
              <a:rPr lang="en-US" dirty="0" smtClean="0"/>
              <a:t>-proxy</a:t>
            </a:r>
            <a:r>
              <a:rPr lang="en-US" dirty="0"/>
              <a:t>: implemented as a network proxy and a load balancer.</a:t>
            </a:r>
          </a:p>
          <a:p>
            <a:pPr lvl="2"/>
            <a:r>
              <a:rPr lang="en-US" dirty="0" smtClean="0"/>
              <a:t>It </a:t>
            </a:r>
            <a:r>
              <a:rPr lang="en-US" dirty="0"/>
              <a:t>routes traffic to the appropriate container based on its IP address and the port number of </a:t>
            </a:r>
            <a:r>
              <a:rPr lang="en-US" dirty="0" smtClean="0"/>
              <a:t>the incoming request.</a:t>
            </a:r>
          </a:p>
          <a:p>
            <a:pPr lvl="2"/>
            <a:r>
              <a:rPr lang="en-US" dirty="0" smtClean="0"/>
              <a:t>Part </a:t>
            </a:r>
            <a:r>
              <a:rPr lang="en-US" dirty="0"/>
              <a:t>of the Kubernetes Service concept.</a:t>
            </a:r>
          </a:p>
          <a:p>
            <a:pPr lvl="1"/>
            <a:r>
              <a:rPr lang="en-US" dirty="0" smtClean="0"/>
              <a:t>container </a:t>
            </a:r>
            <a:r>
              <a:rPr lang="en-US" dirty="0"/>
              <a:t>runtime: the software that is responsible for running containers.</a:t>
            </a:r>
          </a:p>
          <a:p>
            <a:pPr lvl="1"/>
            <a:r>
              <a:rPr lang="en-US" dirty="0" smtClean="0"/>
              <a:t>Kubernetes </a:t>
            </a:r>
            <a:r>
              <a:rPr lang="en-US" dirty="0"/>
              <a:t>supports several container runtimes:</a:t>
            </a:r>
          </a:p>
          <a:p>
            <a:pPr lvl="2"/>
            <a:r>
              <a:rPr lang="en-US" dirty="0" smtClean="0"/>
              <a:t>Docker</a:t>
            </a:r>
            <a:r>
              <a:rPr lang="en-US" dirty="0"/>
              <a:t>,</a:t>
            </a:r>
          </a:p>
          <a:p>
            <a:pPr lvl="2"/>
            <a:r>
              <a:rPr lang="en-US" dirty="0" err="1" smtClean="0"/>
              <a:t>containerd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CRI-O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any </a:t>
            </a:r>
            <a:r>
              <a:rPr lang="en-US" dirty="0"/>
              <a:t>implementation of the Kubernetes CRI (Container Runtime Interface).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2" descr="Sensu | How Kubernetes wor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0" t="7133" r="4639" b="49534"/>
          <a:stretch/>
        </p:blipFill>
        <p:spPr bwMode="auto">
          <a:xfrm>
            <a:off x="9601200" y="4310806"/>
            <a:ext cx="2397091" cy="218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911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Kubernetes </a:t>
            </a:r>
            <a:r>
              <a:rPr lang="en-US" dirty="0"/>
              <a:t>objects are persistent entities provided by Kubernetes </a:t>
            </a:r>
            <a:r>
              <a:rPr lang="en-US" dirty="0" smtClean="0"/>
              <a:t>for deploying</a:t>
            </a:r>
            <a:r>
              <a:rPr lang="en-US" dirty="0"/>
              <a:t>, maintaining, and scaling applications.</a:t>
            </a:r>
          </a:p>
          <a:p>
            <a:r>
              <a:rPr lang="en-US" dirty="0" smtClean="0"/>
              <a:t>Kubernetes </a:t>
            </a:r>
            <a:r>
              <a:rPr lang="en-US" dirty="0"/>
              <a:t>uses these entities to represent the state of your cluster.</a:t>
            </a:r>
          </a:p>
          <a:p>
            <a:r>
              <a:rPr lang="en-US" dirty="0" smtClean="0"/>
              <a:t>The </a:t>
            </a:r>
            <a:r>
              <a:rPr lang="en-US" dirty="0"/>
              <a:t>objects can describe: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containerized applications are running (and on which nodes)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resources available to those applications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policies around how those applications behave, such as restart policies</a:t>
            </a:r>
            <a:r>
              <a:rPr lang="en-US" dirty="0" smtClean="0"/>
              <a:t>, upgrades</a:t>
            </a:r>
            <a:r>
              <a:rPr lang="en-US" dirty="0"/>
              <a:t>, and fault-tolerance</a:t>
            </a:r>
          </a:p>
          <a:p>
            <a:r>
              <a:rPr lang="en-US" dirty="0"/>
              <a:t>To work with Kubernetes objects (i.e., to create, modify, or delete them</a:t>
            </a:r>
            <a:r>
              <a:rPr lang="en-US" dirty="0" smtClean="0"/>
              <a:t>) you'll </a:t>
            </a:r>
            <a:r>
              <a:rPr lang="en-US" dirty="0"/>
              <a:t>need to use the Kubernetes API</a:t>
            </a:r>
            <a:r>
              <a:rPr lang="en-US" dirty="0" smtClean="0"/>
              <a:t>. When </a:t>
            </a:r>
            <a:r>
              <a:rPr lang="en-US" dirty="0"/>
              <a:t>you use the </a:t>
            </a:r>
            <a:r>
              <a:rPr lang="en-US" dirty="0" err="1"/>
              <a:t>kubectl</a:t>
            </a:r>
            <a:r>
              <a:rPr lang="en-US" dirty="0"/>
              <a:t> command-line interface, for example, the </a:t>
            </a:r>
            <a:r>
              <a:rPr lang="en-US" dirty="0" smtClean="0"/>
              <a:t>CLI makes </a:t>
            </a:r>
            <a:r>
              <a:rPr lang="en-US" dirty="0"/>
              <a:t>the necessary Kubernetes API calls for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5107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Kubernetes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Pod</a:t>
            </a:r>
            <a:endParaRPr lang="en-US" dirty="0"/>
          </a:p>
          <a:p>
            <a:r>
              <a:rPr lang="en-US" dirty="0" smtClean="0"/>
              <a:t>Deployment</a:t>
            </a:r>
            <a:r>
              <a:rPr lang="en-US" dirty="0"/>
              <a:t>, </a:t>
            </a:r>
            <a:r>
              <a:rPr lang="en-US" dirty="0" err="1"/>
              <a:t>ReplicaSet</a:t>
            </a:r>
            <a:endParaRPr lang="en-US" dirty="0"/>
          </a:p>
          <a:p>
            <a:r>
              <a:rPr lang="en-US" dirty="0" err="1" smtClean="0"/>
              <a:t>DaemonSet</a:t>
            </a:r>
            <a:endParaRPr lang="en-US" dirty="0"/>
          </a:p>
          <a:p>
            <a:r>
              <a:rPr lang="en-US" dirty="0" err="1" smtClean="0"/>
              <a:t>StatefulSet</a:t>
            </a:r>
            <a:endParaRPr lang="en-US" dirty="0"/>
          </a:p>
          <a:p>
            <a:r>
              <a:rPr lang="en-US" dirty="0" smtClean="0"/>
              <a:t>Service</a:t>
            </a:r>
            <a:endParaRPr lang="en-US" dirty="0"/>
          </a:p>
          <a:p>
            <a:r>
              <a:rPr lang="en-US" dirty="0" smtClean="0"/>
              <a:t>Secret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323" y="3461564"/>
            <a:ext cx="6130389" cy="225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56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Pods </a:t>
            </a:r>
            <a:r>
              <a:rPr lang="en-US" dirty="0"/>
              <a:t>are the smallest deployable units of computing that you </a:t>
            </a:r>
            <a:r>
              <a:rPr lang="en-US" dirty="0" smtClean="0"/>
              <a:t>can create </a:t>
            </a:r>
            <a:r>
              <a:rPr lang="en-US" dirty="0"/>
              <a:t>and manage in Kubernetes.</a:t>
            </a:r>
          </a:p>
          <a:p>
            <a:r>
              <a:rPr lang="en-US" dirty="0" smtClean="0"/>
              <a:t>A </a:t>
            </a:r>
            <a:r>
              <a:rPr lang="en-US" dirty="0"/>
              <a:t>Pod is a group of one or more containers, with </a:t>
            </a:r>
            <a:r>
              <a:rPr lang="en-US" dirty="0" smtClean="0"/>
              <a:t>shared storage/network </a:t>
            </a:r>
            <a:r>
              <a:rPr lang="en-US" dirty="0"/>
              <a:t>resources, and a specification for how to run </a:t>
            </a:r>
            <a:r>
              <a:rPr lang="en-US" dirty="0" smtClean="0"/>
              <a:t>the containers</a:t>
            </a:r>
            <a:r>
              <a:rPr lang="en-US" dirty="0"/>
              <a:t>.</a:t>
            </a:r>
          </a:p>
          <a:p>
            <a:r>
              <a:rPr lang="en-US" dirty="0" smtClean="0"/>
              <a:t>A </a:t>
            </a:r>
            <a:r>
              <a:rPr lang="en-US" dirty="0"/>
              <a:t>Pod's contents are always co-located and co-scheduled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To create and manage multiple Pods</a:t>
            </a:r>
            <a:r>
              <a:rPr lang="en-US" dirty="0" smtClean="0"/>
              <a:t>, Kubernetes </a:t>
            </a:r>
            <a:r>
              <a:rPr lang="en-US" dirty="0"/>
              <a:t>defines </a:t>
            </a:r>
            <a:r>
              <a:rPr lang="en-US" dirty="0" smtClean="0"/>
              <a:t>multiple resource </a:t>
            </a:r>
            <a:r>
              <a:rPr lang="en-US" dirty="0"/>
              <a:t>types:</a:t>
            </a:r>
          </a:p>
          <a:p>
            <a:pPr lvl="1"/>
            <a:r>
              <a:rPr lang="en-US" dirty="0" smtClean="0"/>
              <a:t>Deployment</a:t>
            </a:r>
            <a:endParaRPr lang="en-US" dirty="0"/>
          </a:p>
          <a:p>
            <a:pPr lvl="1"/>
            <a:r>
              <a:rPr lang="en-US" dirty="0" err="1" smtClean="0"/>
              <a:t>StatefulSet</a:t>
            </a:r>
            <a:endParaRPr lang="en-US" dirty="0"/>
          </a:p>
          <a:p>
            <a:pPr lvl="1"/>
            <a:r>
              <a:rPr lang="en-US" dirty="0" err="1" smtClean="0"/>
              <a:t>DaemonSet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2" descr="Sensu | How Kubernetes wor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0" t="13410" r="4639" b="64805"/>
          <a:stretch/>
        </p:blipFill>
        <p:spPr bwMode="auto">
          <a:xfrm>
            <a:off x="8314070" y="4727449"/>
            <a:ext cx="3336749" cy="152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1371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Deployment: represents a set of multiple, identical Pods with no unique identities.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runs multiple replicas Pods and automatically replaces any instances that fail or become unresponsive.</a:t>
            </a:r>
          </a:p>
          <a:p>
            <a:pPr lvl="1"/>
            <a:r>
              <a:rPr lang="en-US" dirty="0" smtClean="0"/>
              <a:t>Deployments </a:t>
            </a:r>
            <a:r>
              <a:rPr lang="en-US" dirty="0"/>
              <a:t>ensure that one or more instances of Pods are available to serve user requests</a:t>
            </a:r>
            <a:r>
              <a:rPr lang="en-US" dirty="0" smtClean="0"/>
              <a:t>.</a:t>
            </a:r>
          </a:p>
          <a:p>
            <a:r>
              <a:rPr lang="en-US" dirty="0" err="1"/>
              <a:t>PodTemplates</a:t>
            </a:r>
            <a:r>
              <a:rPr lang="en-US" dirty="0"/>
              <a:t> are specifications for creating Pods, and are included </a:t>
            </a:r>
            <a:r>
              <a:rPr lang="en-US" dirty="0" smtClean="0"/>
              <a:t>in resource </a:t>
            </a:r>
            <a:r>
              <a:rPr lang="en-US" dirty="0"/>
              <a:t>objects such as Deployment object</a:t>
            </a:r>
            <a:r>
              <a:rPr lang="en-US" dirty="0" smtClean="0"/>
              <a:t>.</a:t>
            </a:r>
          </a:p>
          <a:p>
            <a:r>
              <a:rPr lang="en-US" dirty="0"/>
              <a:t>A </a:t>
            </a:r>
            <a:r>
              <a:rPr lang="en-US" dirty="0" err="1"/>
              <a:t>ReplicaSet</a:t>
            </a:r>
            <a:r>
              <a:rPr lang="en-US" dirty="0"/>
              <a:t> is the next-generation of </a:t>
            </a:r>
            <a:r>
              <a:rPr lang="en-US" dirty="0" err="1"/>
              <a:t>ReplicationControllers</a:t>
            </a:r>
            <a:endParaRPr lang="en-US" dirty="0"/>
          </a:p>
          <a:p>
            <a:pPr lvl="1"/>
            <a:r>
              <a:rPr lang="en-US" dirty="0" smtClean="0"/>
              <a:t>It </a:t>
            </a:r>
            <a:r>
              <a:rPr lang="en-US" dirty="0"/>
              <a:t>ensures that a specified number of pod replicas are running at </a:t>
            </a:r>
            <a:r>
              <a:rPr lang="en-US" dirty="0" smtClean="0"/>
              <a:t>any given </a:t>
            </a:r>
            <a:r>
              <a:rPr lang="en-US" dirty="0"/>
              <a:t>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585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StatefulSet</a:t>
            </a:r>
            <a:r>
              <a:rPr lang="en-US" dirty="0"/>
              <a:t>: manages deployment and scaling of a set of Pods, </a:t>
            </a:r>
            <a:r>
              <a:rPr lang="en-US" dirty="0" smtClean="0"/>
              <a:t>with durable </a:t>
            </a:r>
            <a:r>
              <a:rPr lang="en-US" dirty="0"/>
              <a:t>storage and persistent identifiers for each pod.</a:t>
            </a:r>
          </a:p>
          <a:p>
            <a:pPr lvl="1"/>
            <a:r>
              <a:rPr lang="en-US" dirty="0" smtClean="0"/>
              <a:t>Unlike </a:t>
            </a:r>
            <a:r>
              <a:rPr lang="en-US" dirty="0"/>
              <a:t>a Deployment, a </a:t>
            </a:r>
            <a:r>
              <a:rPr lang="en-US" dirty="0" err="1"/>
              <a:t>StatefulSet</a:t>
            </a:r>
            <a:r>
              <a:rPr lang="en-US" dirty="0"/>
              <a:t> maintains a sticky identity for each </a:t>
            </a:r>
            <a:r>
              <a:rPr lang="en-US" dirty="0" smtClean="0"/>
              <a:t>of its </a:t>
            </a:r>
            <a:r>
              <a:rPr lang="en-US" dirty="0"/>
              <a:t>Pods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DaemonSet</a:t>
            </a:r>
            <a:r>
              <a:rPr lang="en-US" dirty="0"/>
              <a:t>: ensures that all (or some) nodes run a copy of a Pod.</a:t>
            </a:r>
          </a:p>
          <a:p>
            <a:pPr lvl="1"/>
            <a:r>
              <a:rPr lang="en-US" dirty="0" smtClean="0"/>
              <a:t>As </a:t>
            </a:r>
            <a:r>
              <a:rPr lang="en-US" dirty="0"/>
              <a:t>nodes are added to the cluster, Pods are added to them.</a:t>
            </a:r>
          </a:p>
          <a:p>
            <a:pPr lvl="1"/>
            <a:r>
              <a:rPr lang="en-US" dirty="0" smtClean="0"/>
              <a:t>As </a:t>
            </a:r>
            <a:r>
              <a:rPr lang="en-US" dirty="0"/>
              <a:t>nodes are removed from the cluster, those Pods are garbage collected.</a:t>
            </a:r>
          </a:p>
          <a:p>
            <a:pPr lvl="1"/>
            <a:r>
              <a:rPr lang="en-US" dirty="0" smtClean="0"/>
              <a:t>Deleting </a:t>
            </a:r>
            <a:r>
              <a:rPr lang="en-US" dirty="0"/>
              <a:t>a </a:t>
            </a:r>
            <a:r>
              <a:rPr lang="en-US" dirty="0" err="1"/>
              <a:t>DaemonSet</a:t>
            </a:r>
            <a:r>
              <a:rPr lang="en-US" dirty="0"/>
              <a:t> will clean up the Pods it created.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943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Controllers </a:t>
            </a:r>
            <a:r>
              <a:rPr lang="en-US" dirty="0"/>
              <a:t>are control loops that watch the state </a:t>
            </a:r>
            <a:r>
              <a:rPr lang="en-US" dirty="0" smtClean="0"/>
              <a:t>of the </a:t>
            </a:r>
            <a:r>
              <a:rPr lang="en-US" dirty="0"/>
              <a:t>cluster, then make or request changes where needed.</a:t>
            </a:r>
          </a:p>
          <a:p>
            <a:r>
              <a:rPr lang="en-US" dirty="0" smtClean="0"/>
              <a:t>A </a:t>
            </a:r>
            <a:r>
              <a:rPr lang="en-US" dirty="0"/>
              <a:t>controller tracks at least one Kubernetes resource object.</a:t>
            </a:r>
          </a:p>
          <a:p>
            <a:r>
              <a:rPr lang="en-US" dirty="0" smtClean="0"/>
              <a:t>The </a:t>
            </a:r>
            <a:r>
              <a:rPr lang="en-US" dirty="0"/>
              <a:t>controller(s) for that resource are responsible for making </a:t>
            </a:r>
            <a:r>
              <a:rPr lang="en-US" dirty="0" smtClean="0"/>
              <a:t>the current </a:t>
            </a:r>
            <a:r>
              <a:rPr lang="en-US" dirty="0"/>
              <a:t>state come closer to that desired state (specified in the </a:t>
            </a:r>
            <a:r>
              <a:rPr lang="en-US" dirty="0" smtClean="0"/>
              <a:t>spec field</a:t>
            </a:r>
            <a:r>
              <a:rPr lang="en-US" dirty="0"/>
              <a:t>).</a:t>
            </a:r>
          </a:p>
          <a:p>
            <a:r>
              <a:rPr lang="en-US" dirty="0" smtClean="0"/>
              <a:t>Kubernetes </a:t>
            </a:r>
            <a:r>
              <a:rPr lang="en-US" dirty="0"/>
              <a:t>comes with a set of controllers that run inside the </a:t>
            </a:r>
            <a:r>
              <a:rPr lang="en-US" dirty="0" smtClean="0"/>
              <a:t> </a:t>
            </a:r>
            <a:r>
              <a:rPr lang="en-US" dirty="0" err="1" smtClean="0"/>
              <a:t>kubecontroller</a:t>
            </a:r>
            <a:r>
              <a:rPr lang="en-US" dirty="0" smtClean="0"/>
              <a:t>-manager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Deployment controller is an example of controller that come </a:t>
            </a:r>
            <a:r>
              <a:rPr lang="en-US" dirty="0" smtClean="0"/>
              <a:t>as part </a:t>
            </a:r>
            <a:r>
              <a:rPr lang="en-US" dirty="0"/>
              <a:t>of Kubernetes itself ("built-in" controllers).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5969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dirty="0"/>
              <a:t>services model </a:t>
            </a:r>
            <a:r>
              <a:rPr lang="en-US" dirty="0" smtClean="0"/>
              <a:t>relies </a:t>
            </a:r>
            <a:r>
              <a:rPr lang="en-US" dirty="0"/>
              <a:t>upon the most basic, though </a:t>
            </a:r>
            <a:r>
              <a:rPr lang="en-US" dirty="0" smtClean="0"/>
              <a:t>most important</a:t>
            </a:r>
            <a:r>
              <a:rPr lang="en-US" dirty="0"/>
              <a:t>, aspect of services: </a:t>
            </a:r>
            <a:r>
              <a:rPr lang="en-US" b="1" i="1" dirty="0"/>
              <a:t>discovery</a:t>
            </a:r>
            <a:r>
              <a:rPr lang="en-US" dirty="0"/>
              <a:t>.</a:t>
            </a:r>
          </a:p>
          <a:p>
            <a:r>
              <a:rPr lang="en-US" dirty="0" smtClean="0"/>
              <a:t>a </a:t>
            </a:r>
            <a:r>
              <a:rPr lang="en-US" dirty="0"/>
              <a:t>Service is an abstraction which defines a logical set </a:t>
            </a:r>
            <a:r>
              <a:rPr lang="en-US" dirty="0" smtClean="0"/>
              <a:t>of Pods </a:t>
            </a:r>
            <a:r>
              <a:rPr lang="en-US" dirty="0"/>
              <a:t>and a policy by which to access them.</a:t>
            </a:r>
          </a:p>
          <a:p>
            <a:r>
              <a:rPr lang="en-US" dirty="0" smtClean="0"/>
              <a:t>The </a:t>
            </a:r>
            <a:r>
              <a:rPr lang="en-US" dirty="0"/>
              <a:t>set of Pods targeted by a Service is usually determined by a </a:t>
            </a:r>
            <a:r>
              <a:rPr lang="en-US" b="1" i="1" dirty="0"/>
              <a:t>selector</a:t>
            </a:r>
            <a:r>
              <a:rPr lang="en-US" dirty="0"/>
              <a:t>.</a:t>
            </a:r>
          </a:p>
          <a:p>
            <a:r>
              <a:rPr lang="en-US" dirty="0" smtClean="0"/>
              <a:t>Services </a:t>
            </a:r>
            <a:r>
              <a:rPr lang="en-US" dirty="0"/>
              <a:t>ensure that traffic is always routed to the appropriate Pod </a:t>
            </a:r>
            <a:r>
              <a:rPr lang="en-US" dirty="0" smtClean="0"/>
              <a:t>within the </a:t>
            </a:r>
            <a:r>
              <a:rPr lang="en-US" dirty="0"/>
              <a:t>cluster, regardless of the node on which it is scheduled.</a:t>
            </a:r>
          </a:p>
          <a:p>
            <a:r>
              <a:rPr lang="en-US" dirty="0" smtClean="0"/>
              <a:t>Each </a:t>
            </a:r>
            <a:r>
              <a:rPr lang="en-US" dirty="0"/>
              <a:t>service exposes an </a:t>
            </a:r>
            <a:r>
              <a:rPr lang="en-US" b="1" dirty="0"/>
              <a:t>IP address</a:t>
            </a:r>
            <a:r>
              <a:rPr lang="en-US" dirty="0"/>
              <a:t>, and may also expose a </a:t>
            </a:r>
            <a:r>
              <a:rPr lang="en-US" b="1" dirty="0"/>
              <a:t>DNS endpoint</a:t>
            </a:r>
            <a:r>
              <a:rPr lang="en-US" dirty="0" smtClean="0"/>
              <a:t>, both </a:t>
            </a:r>
            <a:r>
              <a:rPr lang="en-US" dirty="0"/>
              <a:t>of which will never change.</a:t>
            </a:r>
          </a:p>
          <a:p>
            <a:pPr lvl="1"/>
            <a:r>
              <a:rPr lang="en-US" dirty="0" smtClean="0"/>
              <a:t>Internal </a:t>
            </a:r>
            <a:r>
              <a:rPr lang="en-US" dirty="0"/>
              <a:t>or external consumers that need to communicate with a set of pods will </a:t>
            </a:r>
            <a:r>
              <a:rPr lang="en-US" dirty="0" smtClean="0"/>
              <a:t>use the </a:t>
            </a:r>
            <a:r>
              <a:rPr lang="en-US" dirty="0"/>
              <a:t>service’s IP address, or its more generally known DNS endpoint.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6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Secrets </a:t>
            </a:r>
            <a:r>
              <a:rPr lang="en-US" dirty="0"/>
              <a:t>are secure objects which store sensitive data, such </a:t>
            </a:r>
            <a:r>
              <a:rPr lang="en-US" dirty="0" smtClean="0"/>
              <a:t>as passwords</a:t>
            </a:r>
            <a:r>
              <a:rPr lang="en-US" dirty="0"/>
              <a:t>, OAuth tokens, and SSH keys, in your clusters.</a:t>
            </a:r>
          </a:p>
          <a:p>
            <a:r>
              <a:rPr lang="en-US" dirty="0" smtClean="0"/>
              <a:t>Storing </a:t>
            </a:r>
            <a:r>
              <a:rPr lang="en-US" dirty="0"/>
              <a:t>sensitive data in Secrets is more secure than plaintext in </a:t>
            </a:r>
            <a:r>
              <a:rPr lang="en-US" dirty="0" smtClean="0"/>
              <a:t>Pod specifications</a:t>
            </a:r>
            <a:r>
              <a:rPr lang="en-US" dirty="0"/>
              <a:t>.</a:t>
            </a:r>
          </a:p>
          <a:p>
            <a:r>
              <a:rPr lang="en-US" dirty="0" smtClean="0"/>
              <a:t>Using </a:t>
            </a:r>
            <a:r>
              <a:rPr lang="en-US" dirty="0"/>
              <a:t>Secrets gives you control over how sensitive data is used, </a:t>
            </a:r>
            <a:r>
              <a:rPr lang="en-US" dirty="0" smtClean="0"/>
              <a:t>and reduces </a:t>
            </a:r>
            <a:r>
              <a:rPr lang="en-US" dirty="0"/>
              <a:t>the risk of exposing the data to unauthorized users.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2353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816" y="1263710"/>
            <a:ext cx="8446864" cy="517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0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Problems!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5550354" cy="4746091"/>
          </a:xfrm>
        </p:spPr>
        <p:txBody>
          <a:bodyPr/>
          <a:lstStyle/>
          <a:p>
            <a:r>
              <a:rPr lang="en-US" sz="2100" dirty="0" smtClean="0"/>
              <a:t>Both Linux Containers and Docker Containers </a:t>
            </a:r>
          </a:p>
          <a:p>
            <a:pPr lvl="1"/>
            <a:r>
              <a:rPr lang="en-US" sz="1900" dirty="0" smtClean="0"/>
              <a:t>Isolate the application from the host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64" t="59468" r="49158" b="14819"/>
          <a:stretch/>
        </p:blipFill>
        <p:spPr>
          <a:xfrm>
            <a:off x="617643" y="4352544"/>
            <a:ext cx="4632287" cy="14081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643" y="4152964"/>
            <a:ext cx="4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288B7"/>
                </a:solidFill>
              </a:rPr>
              <a:t>FASTER, RELIABLE, EFFICIENT, LIGHTWEIGHT, AND SCALABLE</a:t>
            </a:r>
            <a:endParaRPr lang="en-US" sz="1400" b="1" dirty="0">
              <a:solidFill>
                <a:srgbClr val="1288B7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1512" t="48098" r="40498" b="44113"/>
          <a:stretch/>
        </p:blipFill>
        <p:spPr>
          <a:xfrm>
            <a:off x="8887120" y="2648170"/>
            <a:ext cx="1461154" cy="801278"/>
          </a:xfrm>
          <a:prstGeom prst="rect">
            <a:avLst/>
          </a:prstGeom>
        </p:spPr>
      </p:pic>
      <p:sp>
        <p:nvSpPr>
          <p:cNvPr id="8" name="Cloud 7"/>
          <p:cNvSpPr/>
          <p:nvPr/>
        </p:nvSpPr>
        <p:spPr>
          <a:xfrm>
            <a:off x="7187184" y="1572768"/>
            <a:ext cx="3648456" cy="1075402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Not easily Scalable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9775596" y="3384223"/>
            <a:ext cx="1102936" cy="6482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8228422" y="3449448"/>
            <a:ext cx="1102936" cy="648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10284172" y="4225385"/>
            <a:ext cx="1102936" cy="6482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9011412" y="4224695"/>
            <a:ext cx="1102936" cy="6482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7738652" y="4224695"/>
            <a:ext cx="1102936" cy="6482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7125486" y="5007911"/>
            <a:ext cx="1102936" cy="6482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10935046" y="4998890"/>
            <a:ext cx="1102936" cy="6482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9667078" y="5007911"/>
            <a:ext cx="1102936" cy="6482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8399110" y="5016079"/>
            <a:ext cx="1102936" cy="64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2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Advantages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484632" y="1554480"/>
            <a:ext cx="835102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There are many reasons why people come to use </a:t>
            </a:r>
          </a:p>
          <a:p>
            <a:r>
              <a:rPr lang="en-US" sz="2400" dirty="0">
                <a:latin typeface="Candara" panose="020E0502030303020204" pitchFamily="34" charset="0"/>
              </a:rPr>
              <a:t>containers and container APIs like Kubernetes: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latin typeface="Candara" panose="020E0502030303020204" pitchFamily="34" charset="0"/>
              </a:rPr>
              <a:t>Velocity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latin typeface="Candara" panose="020E0502030303020204" pitchFamily="34" charset="0"/>
              </a:rPr>
              <a:t>Scaling</a:t>
            </a:r>
            <a:r>
              <a:rPr lang="en-US" sz="2400" dirty="0">
                <a:latin typeface="Candara" panose="020E0502030303020204" pitchFamily="34" charset="0"/>
              </a:rPr>
              <a:t> (of both software and teams)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latin typeface="Candara" panose="020E0502030303020204" pitchFamily="34" charset="0"/>
              </a:rPr>
              <a:t>Abstracting the infrastructure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latin typeface="Candara" panose="020E0502030303020204" pitchFamily="34" charset="0"/>
              </a:rPr>
              <a:t>Efficiency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>
              <a:latin typeface="Candara" panose="020E0502030303020204" pitchFamily="34" charset="0"/>
            </a:endParaRPr>
          </a:p>
          <a:p>
            <a:r>
              <a:rPr lang="en-US" sz="2400" dirty="0">
                <a:latin typeface="Candara" panose="020E0502030303020204" pitchFamily="34" charset="0"/>
              </a:rPr>
              <a:t>All these aspects relate to each other to speed up process that can reliably deploy software.</a:t>
            </a:r>
          </a:p>
          <a:p>
            <a:pPr lvl="1"/>
            <a:endParaRPr lang="en-US" sz="2400" b="1" dirty="0">
              <a:latin typeface="Candara" panose="020E0502030303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7D8A0F-5CC7-4C5C-BF2E-16D85A025EC1}"/>
              </a:ext>
            </a:extLst>
          </p:cNvPr>
          <p:cNvGrpSpPr/>
          <p:nvPr/>
        </p:nvGrpSpPr>
        <p:grpSpPr>
          <a:xfrm>
            <a:off x="9120324" y="1316660"/>
            <a:ext cx="2055822" cy="4746261"/>
            <a:chOff x="7625525" y="1159043"/>
            <a:chExt cx="2055822" cy="4746261"/>
          </a:xfrm>
        </p:grpSpPr>
        <p:pic>
          <p:nvPicPr>
            <p:cNvPr id="8" name="Graphic 97" descr="Syncing cloud">
              <a:extLst>
                <a:ext uri="{FF2B5EF4-FFF2-40B4-BE49-F238E27FC236}">
                  <a16:creationId xmlns:a16="http://schemas.microsoft.com/office/drawing/2014/main" id="{3E48BDCA-510E-4A71-BFFB-AFC2D2474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25525" y="1159043"/>
              <a:ext cx="2055822" cy="2157388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DB91D5D-B659-4E82-8155-A7FF97CC4A33}"/>
                </a:ext>
              </a:extLst>
            </p:cNvPr>
            <p:cNvGrpSpPr/>
            <p:nvPr/>
          </p:nvGrpSpPr>
          <p:grpSpPr>
            <a:xfrm>
              <a:off x="7629876" y="3390062"/>
              <a:ext cx="2051471" cy="2515242"/>
              <a:chOff x="7877824" y="2328617"/>
              <a:chExt cx="2196615" cy="269319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0571766-8246-4AE6-ABA3-83DEA4602987}"/>
                  </a:ext>
                </a:extLst>
              </p:cNvPr>
              <p:cNvSpPr/>
              <p:nvPr/>
            </p:nvSpPr>
            <p:spPr>
              <a:xfrm>
                <a:off x="7877824" y="2328617"/>
                <a:ext cx="2196615" cy="172534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b="1" dirty="0">
                    <a:latin typeface="Candara" panose="020E0502030303020204" pitchFamily="34" charset="0"/>
                  </a:rPr>
                  <a:t>k8s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01FF86A-6096-4DCA-AAFA-802F9EB9FCFA}"/>
                  </a:ext>
                </a:extLst>
              </p:cNvPr>
              <p:cNvSpPr/>
              <p:nvPr/>
            </p:nvSpPr>
            <p:spPr>
              <a:xfrm>
                <a:off x="7877824" y="4509366"/>
                <a:ext cx="2196615" cy="512450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andara" panose="020E0502030303020204" pitchFamily="34" charset="0"/>
                  </a:rPr>
                  <a:t>User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135A82-3B10-40BF-B02C-6469485FF837}"/>
                  </a:ext>
                </a:extLst>
              </p:cNvPr>
              <p:cNvSpPr/>
              <p:nvPr/>
            </p:nvSpPr>
            <p:spPr>
              <a:xfrm>
                <a:off x="8101970" y="2825038"/>
                <a:ext cx="1768155" cy="833978"/>
              </a:xfrm>
              <a:prstGeom prst="rect">
                <a:avLst/>
              </a:prstGeom>
              <a:solidFill>
                <a:srgbClr val="4E88C7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Candara" panose="020E0502030303020204" pitchFamily="34" charset="0"/>
                  </a:rPr>
                  <a:t>API</a:t>
                </a:r>
                <a:r>
                  <a:rPr lang="en-US" dirty="0">
                    <a:latin typeface="Candara" panose="020E0502030303020204" pitchFamily="34" charset="0"/>
                  </a:rPr>
                  <a:t> </a:t>
                </a:r>
              </a:p>
              <a:p>
                <a:pPr algn="ctr"/>
                <a:r>
                  <a:rPr lang="en-US" dirty="0">
                    <a:latin typeface="Candara" panose="020E0502030303020204" pitchFamily="34" charset="0"/>
                  </a:rPr>
                  <a:t>&lt;</a:t>
                </a:r>
                <a:r>
                  <a:rPr lang="en-US" dirty="0" err="1">
                    <a:latin typeface="Candara" panose="020E0502030303020204" pitchFamily="34" charset="0"/>
                  </a:rPr>
                  <a:t>kube</a:t>
                </a:r>
                <a:r>
                  <a:rPr lang="en-US" dirty="0">
                    <a:latin typeface="Candara" panose="020E0502030303020204" pitchFamily="34" charset="0"/>
                  </a:rPr>
                  <a:t>-service&gt;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9D701B6-E4D7-4523-823C-D849E1E4753C}"/>
                </a:ext>
              </a:extLst>
            </p:cNvPr>
            <p:cNvGrpSpPr/>
            <p:nvPr/>
          </p:nvGrpSpPr>
          <p:grpSpPr>
            <a:xfrm rot="5400000">
              <a:off x="8288568" y="4978193"/>
              <a:ext cx="752606" cy="244997"/>
              <a:chOff x="11797234" y="4033593"/>
              <a:chExt cx="752606" cy="244997"/>
            </a:xfrm>
          </p:grpSpPr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609FD5F0-7D0B-4528-B954-6AAC76671A3C}"/>
                  </a:ext>
                </a:extLst>
              </p:cNvPr>
              <p:cNvSpPr/>
              <p:nvPr/>
            </p:nvSpPr>
            <p:spPr>
              <a:xfrm rot="15914528">
                <a:off x="11733314" y="4097513"/>
                <a:ext cx="244997" cy="117158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ndara" panose="020E0502030303020204" pitchFamily="34" charset="0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0DC9808-C6AB-46E3-8714-6BC20DBEBB7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2243667" y="3847096"/>
                <a:ext cx="4860" cy="607486"/>
              </a:xfrm>
              <a:prstGeom prst="line">
                <a:avLst/>
              </a:prstGeom>
              <a:ln w="28575"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94FE7EC-F4EA-4F80-B12B-B90361470057}"/>
                </a:ext>
              </a:extLst>
            </p:cNvPr>
            <p:cNvGrpSpPr/>
            <p:nvPr/>
          </p:nvGrpSpPr>
          <p:grpSpPr>
            <a:xfrm rot="5400000">
              <a:off x="8277132" y="3219605"/>
              <a:ext cx="752606" cy="244997"/>
              <a:chOff x="11797234" y="4033593"/>
              <a:chExt cx="752606" cy="244997"/>
            </a:xfrm>
          </p:grpSpPr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A9F27613-8961-4211-BAFD-4CD589569AA4}"/>
                  </a:ext>
                </a:extLst>
              </p:cNvPr>
              <p:cNvSpPr/>
              <p:nvPr/>
            </p:nvSpPr>
            <p:spPr>
              <a:xfrm rot="15914528">
                <a:off x="11733314" y="4097513"/>
                <a:ext cx="244997" cy="117158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ndara" panose="020E0502030303020204" pitchFamily="34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34BFFED-1E73-4247-B7C3-5385A6DCCFE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2243667" y="3847096"/>
                <a:ext cx="4860" cy="607486"/>
              </a:xfrm>
              <a:prstGeom prst="line">
                <a:avLst/>
              </a:prstGeom>
              <a:ln w="28575"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973293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dirty="0" smtClean="0"/>
              <a:t>– Advantages - Velocity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313602" y="1601328"/>
            <a:ext cx="639573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Velocity is enabled by: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Immutable system: </a:t>
            </a:r>
            <a:r>
              <a:rPr lang="en-US" sz="2400" dirty="0">
                <a:latin typeface="Candara" panose="020E0502030303020204" pitchFamily="34" charset="0"/>
              </a:rPr>
              <a:t>you can't change running container, but you create a new one and replace it in case of failure (allows for keeping track of the history and load older images)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1BB850-CDC8-43BB-A28F-A84BAE72177C}"/>
              </a:ext>
            </a:extLst>
          </p:cNvPr>
          <p:cNvGrpSpPr/>
          <p:nvPr/>
        </p:nvGrpSpPr>
        <p:grpSpPr>
          <a:xfrm>
            <a:off x="7026043" y="1614819"/>
            <a:ext cx="4972248" cy="3373256"/>
            <a:chOff x="5886252" y="3169472"/>
            <a:chExt cx="4972248" cy="337325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D491109-69E2-4853-8ED9-1BA9B4F010A6}"/>
                </a:ext>
              </a:extLst>
            </p:cNvPr>
            <p:cNvGrpSpPr/>
            <p:nvPr/>
          </p:nvGrpSpPr>
          <p:grpSpPr>
            <a:xfrm>
              <a:off x="5945643" y="3634876"/>
              <a:ext cx="4912857" cy="2907852"/>
              <a:chOff x="5653833" y="4290581"/>
              <a:chExt cx="4168261" cy="246713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72B9D8E-6544-4B96-A1E8-7BA058A347FA}"/>
                  </a:ext>
                </a:extLst>
              </p:cNvPr>
              <p:cNvGrpSpPr/>
              <p:nvPr/>
            </p:nvGrpSpPr>
            <p:grpSpPr>
              <a:xfrm>
                <a:off x="5653833" y="4290581"/>
                <a:ext cx="4168261" cy="1219045"/>
                <a:chOff x="5653833" y="4448175"/>
                <a:chExt cx="4168261" cy="1219045"/>
              </a:xfrm>
            </p:grpSpPr>
            <p:sp>
              <p:nvSpPr>
                <p:cNvPr id="31" name="Rectangle 25">
                  <a:extLst>
                    <a:ext uri="{FF2B5EF4-FFF2-40B4-BE49-F238E27FC236}">
                      <a16:creationId xmlns:a16="http://schemas.microsoft.com/office/drawing/2014/main" id="{1A793BB0-A27F-4A1B-B5AB-80C97A54D759}"/>
                    </a:ext>
                  </a:extLst>
                </p:cNvPr>
                <p:cNvSpPr/>
                <p:nvPr/>
              </p:nvSpPr>
              <p:spPr>
                <a:xfrm>
                  <a:off x="5653833" y="4448175"/>
                  <a:ext cx="4168261" cy="1219045"/>
                </a:xfrm>
                <a:custGeom>
                  <a:avLst/>
                  <a:gdLst>
                    <a:gd name="connsiteX0" fmla="*/ 0 w 4168261"/>
                    <a:gd name="connsiteY0" fmla="*/ 0 h 1219045"/>
                    <a:gd name="connsiteX1" fmla="*/ 470418 w 4168261"/>
                    <a:gd name="connsiteY1" fmla="*/ 0 h 1219045"/>
                    <a:gd name="connsiteX2" fmla="*/ 1149249 w 4168261"/>
                    <a:gd name="connsiteY2" fmla="*/ 0 h 1219045"/>
                    <a:gd name="connsiteX3" fmla="*/ 1744715 w 4168261"/>
                    <a:gd name="connsiteY3" fmla="*/ 0 h 1219045"/>
                    <a:gd name="connsiteX4" fmla="*/ 2215133 w 4168261"/>
                    <a:gd name="connsiteY4" fmla="*/ 0 h 1219045"/>
                    <a:gd name="connsiteX5" fmla="*/ 2768916 w 4168261"/>
                    <a:gd name="connsiteY5" fmla="*/ 0 h 1219045"/>
                    <a:gd name="connsiteX6" fmla="*/ 3364382 w 4168261"/>
                    <a:gd name="connsiteY6" fmla="*/ 0 h 1219045"/>
                    <a:gd name="connsiteX7" fmla="*/ 4168261 w 4168261"/>
                    <a:gd name="connsiteY7" fmla="*/ 0 h 1219045"/>
                    <a:gd name="connsiteX8" fmla="*/ 4168261 w 4168261"/>
                    <a:gd name="connsiteY8" fmla="*/ 381967 h 1219045"/>
                    <a:gd name="connsiteX9" fmla="*/ 4168261 w 4168261"/>
                    <a:gd name="connsiteY9" fmla="*/ 751744 h 1219045"/>
                    <a:gd name="connsiteX10" fmla="*/ 4168261 w 4168261"/>
                    <a:gd name="connsiteY10" fmla="*/ 1219045 h 1219045"/>
                    <a:gd name="connsiteX11" fmla="*/ 3572795 w 4168261"/>
                    <a:gd name="connsiteY11" fmla="*/ 1219045 h 1219045"/>
                    <a:gd name="connsiteX12" fmla="*/ 2977329 w 4168261"/>
                    <a:gd name="connsiteY12" fmla="*/ 1219045 h 1219045"/>
                    <a:gd name="connsiteX13" fmla="*/ 2381863 w 4168261"/>
                    <a:gd name="connsiteY13" fmla="*/ 1219045 h 1219045"/>
                    <a:gd name="connsiteX14" fmla="*/ 1744715 w 4168261"/>
                    <a:gd name="connsiteY14" fmla="*/ 1219045 h 1219045"/>
                    <a:gd name="connsiteX15" fmla="*/ 1232614 w 4168261"/>
                    <a:gd name="connsiteY15" fmla="*/ 1219045 h 1219045"/>
                    <a:gd name="connsiteX16" fmla="*/ 595466 w 4168261"/>
                    <a:gd name="connsiteY16" fmla="*/ 1219045 h 1219045"/>
                    <a:gd name="connsiteX17" fmla="*/ 0 w 4168261"/>
                    <a:gd name="connsiteY17" fmla="*/ 1219045 h 1219045"/>
                    <a:gd name="connsiteX18" fmla="*/ 0 w 4168261"/>
                    <a:gd name="connsiteY18" fmla="*/ 800506 h 1219045"/>
                    <a:gd name="connsiteX19" fmla="*/ 0 w 4168261"/>
                    <a:gd name="connsiteY19" fmla="*/ 369777 h 1219045"/>
                    <a:gd name="connsiteX20" fmla="*/ 0 w 4168261"/>
                    <a:gd name="connsiteY20" fmla="*/ 0 h 1219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168261" h="1219045" extrusionOk="0">
                      <a:moveTo>
                        <a:pt x="0" y="0"/>
                      </a:moveTo>
                      <a:cubicBezTo>
                        <a:pt x="190116" y="-49266"/>
                        <a:pt x="245952" y="51172"/>
                        <a:pt x="470418" y="0"/>
                      </a:cubicBezTo>
                      <a:cubicBezTo>
                        <a:pt x="694884" y="-51172"/>
                        <a:pt x="952197" y="24893"/>
                        <a:pt x="1149249" y="0"/>
                      </a:cubicBezTo>
                      <a:cubicBezTo>
                        <a:pt x="1346301" y="-24893"/>
                        <a:pt x="1564201" y="63144"/>
                        <a:pt x="1744715" y="0"/>
                      </a:cubicBezTo>
                      <a:cubicBezTo>
                        <a:pt x="1925229" y="-63144"/>
                        <a:pt x="2055197" y="137"/>
                        <a:pt x="2215133" y="0"/>
                      </a:cubicBezTo>
                      <a:cubicBezTo>
                        <a:pt x="2375069" y="-137"/>
                        <a:pt x="2591202" y="58887"/>
                        <a:pt x="2768916" y="0"/>
                      </a:cubicBezTo>
                      <a:cubicBezTo>
                        <a:pt x="2946630" y="-58887"/>
                        <a:pt x="3071675" y="50513"/>
                        <a:pt x="3364382" y="0"/>
                      </a:cubicBezTo>
                      <a:cubicBezTo>
                        <a:pt x="3657089" y="-50513"/>
                        <a:pt x="3943094" y="77932"/>
                        <a:pt x="4168261" y="0"/>
                      </a:cubicBezTo>
                      <a:cubicBezTo>
                        <a:pt x="4200058" y="173062"/>
                        <a:pt x="4124328" y="271092"/>
                        <a:pt x="4168261" y="381967"/>
                      </a:cubicBezTo>
                      <a:cubicBezTo>
                        <a:pt x="4212194" y="492842"/>
                        <a:pt x="4166590" y="617168"/>
                        <a:pt x="4168261" y="751744"/>
                      </a:cubicBezTo>
                      <a:cubicBezTo>
                        <a:pt x="4169932" y="886320"/>
                        <a:pt x="4129144" y="1117968"/>
                        <a:pt x="4168261" y="1219045"/>
                      </a:cubicBezTo>
                      <a:cubicBezTo>
                        <a:pt x="3946300" y="1274015"/>
                        <a:pt x="3754896" y="1195037"/>
                        <a:pt x="3572795" y="1219045"/>
                      </a:cubicBezTo>
                      <a:cubicBezTo>
                        <a:pt x="3390694" y="1243053"/>
                        <a:pt x="3098173" y="1161070"/>
                        <a:pt x="2977329" y="1219045"/>
                      </a:cubicBezTo>
                      <a:cubicBezTo>
                        <a:pt x="2856485" y="1277020"/>
                        <a:pt x="2557184" y="1174913"/>
                        <a:pt x="2381863" y="1219045"/>
                      </a:cubicBezTo>
                      <a:cubicBezTo>
                        <a:pt x="2206542" y="1263177"/>
                        <a:pt x="2024866" y="1193191"/>
                        <a:pt x="1744715" y="1219045"/>
                      </a:cubicBezTo>
                      <a:cubicBezTo>
                        <a:pt x="1464564" y="1244899"/>
                        <a:pt x="1394633" y="1188146"/>
                        <a:pt x="1232614" y="1219045"/>
                      </a:cubicBezTo>
                      <a:cubicBezTo>
                        <a:pt x="1070595" y="1249944"/>
                        <a:pt x="894882" y="1143974"/>
                        <a:pt x="595466" y="1219045"/>
                      </a:cubicBezTo>
                      <a:cubicBezTo>
                        <a:pt x="296050" y="1294116"/>
                        <a:pt x="193905" y="1211623"/>
                        <a:pt x="0" y="1219045"/>
                      </a:cubicBezTo>
                      <a:cubicBezTo>
                        <a:pt x="-39728" y="1121980"/>
                        <a:pt x="50050" y="939585"/>
                        <a:pt x="0" y="800506"/>
                      </a:cubicBezTo>
                      <a:cubicBezTo>
                        <a:pt x="-50050" y="661427"/>
                        <a:pt x="39505" y="481975"/>
                        <a:pt x="0" y="369777"/>
                      </a:cubicBezTo>
                      <a:cubicBezTo>
                        <a:pt x="-39505" y="257579"/>
                        <a:pt x="8903" y="154006"/>
                        <a:pt x="0" y="0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4E88C7"/>
                  </a:solidFill>
                  <a:prstDash val="lgDash"/>
                  <a:extLst>
                    <a:ext uri="{C807C97D-BFC1-408E-A445-0C87EB9F89A2}">
                      <ask:lineSketchStyleProps xmlns="" xmlns:ask="http://schemas.microsoft.com/office/drawing/2018/sketchyshapes" sd="2873877304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b="1" dirty="0">
                    <a:solidFill>
                      <a:schemeClr val="tx1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B7EC9EF-B8B5-495E-BB55-9F7947C7B4C6}"/>
                    </a:ext>
                  </a:extLst>
                </p:cNvPr>
                <p:cNvSpPr/>
                <p:nvPr/>
              </p:nvSpPr>
              <p:spPr>
                <a:xfrm>
                  <a:off x="5755016" y="4638022"/>
                  <a:ext cx="1281109" cy="77887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VM</a:t>
                  </a:r>
                  <a:r>
                    <a:rPr lang="en-US" dirty="0">
                      <a:latin typeface="Candara" panose="020E0502030303020204" pitchFamily="34" charset="0"/>
                    </a:rPr>
                    <a:t> </a:t>
                  </a:r>
                </a:p>
                <a:p>
                  <a:pPr algn="ctr"/>
                  <a:r>
                    <a:rPr lang="en-US" dirty="0">
                      <a:latin typeface="Candara" panose="020E0502030303020204" pitchFamily="34" charset="0"/>
                    </a:rPr>
                    <a:t>&lt;database&gt;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28B2F13-50DC-48B2-A092-5A2004285C5F}"/>
                    </a:ext>
                  </a:extLst>
                </p:cNvPr>
                <p:cNvSpPr/>
                <p:nvPr/>
              </p:nvSpPr>
              <p:spPr>
                <a:xfrm>
                  <a:off x="7103463" y="4638022"/>
                  <a:ext cx="1281109" cy="77887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VM</a:t>
                  </a:r>
                  <a:r>
                    <a:rPr lang="en-US" dirty="0">
                      <a:latin typeface="Candara" panose="020E0502030303020204" pitchFamily="34" charset="0"/>
                    </a:rPr>
                    <a:t> </a:t>
                  </a:r>
                </a:p>
                <a:p>
                  <a:pPr algn="ctr"/>
                  <a:r>
                    <a:rPr lang="en-US" sz="1700" dirty="0">
                      <a:latin typeface="Candara" panose="020E0502030303020204" pitchFamily="34" charset="0"/>
                    </a:rPr>
                    <a:t>&lt;model_v2.0&gt;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9199B37-D03D-465C-AF5A-CBA054F7FEA9}"/>
                    </a:ext>
                  </a:extLst>
                </p:cNvPr>
                <p:cNvSpPr/>
                <p:nvPr/>
              </p:nvSpPr>
              <p:spPr>
                <a:xfrm>
                  <a:off x="8441637" y="4640216"/>
                  <a:ext cx="1281109" cy="77887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VM</a:t>
                  </a:r>
                  <a:r>
                    <a:rPr lang="en-US" dirty="0">
                      <a:latin typeface="Candara" panose="020E0502030303020204" pitchFamily="34" charset="0"/>
                    </a:rPr>
                    <a:t> </a:t>
                  </a:r>
                </a:p>
                <a:p>
                  <a:pPr algn="ctr"/>
                  <a:r>
                    <a:rPr lang="en-US" dirty="0">
                      <a:latin typeface="Candara" panose="020E0502030303020204" pitchFamily="34" charset="0"/>
                    </a:rPr>
                    <a:t>&lt;frontend&gt;</a:t>
                  </a:r>
                </a:p>
              </p:txBody>
            </p:sp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3FD37AB-4AB9-443D-829C-DEA88C9AAE54}"/>
                  </a:ext>
                </a:extLst>
              </p:cNvPr>
              <p:cNvSpPr/>
              <p:nvPr/>
            </p:nvSpPr>
            <p:spPr>
              <a:xfrm>
                <a:off x="7170802" y="5978842"/>
                <a:ext cx="1281109" cy="778872"/>
              </a:xfrm>
              <a:prstGeom prst="rect">
                <a:avLst/>
              </a:prstGeom>
              <a:solidFill>
                <a:srgbClr val="4E88C7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Candara" panose="020E0502030303020204" pitchFamily="34" charset="0"/>
                  </a:rPr>
                  <a:t>VM</a:t>
                </a:r>
                <a:r>
                  <a:rPr lang="en-US" dirty="0">
                    <a:latin typeface="Candara" panose="020E0502030303020204" pitchFamily="34" charset="0"/>
                  </a:rPr>
                  <a:t> </a:t>
                </a:r>
              </a:p>
              <a:p>
                <a:pPr algn="ctr"/>
                <a:r>
                  <a:rPr lang="en-US" sz="1600" dirty="0">
                    <a:latin typeface="Candara" panose="020E0502030303020204" pitchFamily="34" charset="0"/>
                  </a:rPr>
                  <a:t>&lt;model_v1.0&gt;</a:t>
                </a: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067ADC2-7E7D-4034-8B08-439BEC6E0CBB}"/>
                  </a:ext>
                </a:extLst>
              </p:cNvPr>
              <p:cNvGrpSpPr/>
              <p:nvPr/>
            </p:nvGrpSpPr>
            <p:grpSpPr>
              <a:xfrm rot="10800000">
                <a:off x="7361854" y="5327905"/>
                <a:ext cx="285326" cy="607487"/>
                <a:chOff x="13235950" y="3760147"/>
                <a:chExt cx="244997" cy="752607"/>
              </a:xfrm>
            </p:grpSpPr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36F0CDE1-CBF3-475C-9794-C71278AB8BBF}"/>
                    </a:ext>
                  </a:extLst>
                </p:cNvPr>
                <p:cNvSpPr/>
                <p:nvPr/>
              </p:nvSpPr>
              <p:spPr>
                <a:xfrm rot="21314528">
                  <a:off x="13235950" y="3760147"/>
                  <a:ext cx="244997" cy="117158"/>
                </a:xfrm>
                <a:prstGeom prst="triangle">
                  <a:avLst/>
                </a:prstGeom>
                <a:solidFill>
                  <a:srgbClr val="4E88C7"/>
                </a:solidFill>
                <a:ln w="12700">
                  <a:solidFill>
                    <a:srgbClr val="4E88C7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ndara" panose="020E0502030303020204" pitchFamily="34" charset="0"/>
                  </a:endParaRP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AECF606-603F-4850-A41C-306BAA9AE4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61272" y="3905268"/>
                  <a:ext cx="4860" cy="607486"/>
                </a:xfrm>
                <a:prstGeom prst="line">
                  <a:avLst/>
                </a:prstGeom>
                <a:solidFill>
                  <a:srgbClr val="4E88C7"/>
                </a:solidFill>
                <a:ln w="12700">
                  <a:solidFill>
                    <a:srgbClr val="4E88C7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7BB0AD2-E371-43E1-B5B4-84DA4B8CE280}"/>
                  </a:ext>
                </a:extLst>
              </p:cNvPr>
              <p:cNvGrpSpPr/>
              <p:nvPr/>
            </p:nvGrpSpPr>
            <p:grpSpPr>
              <a:xfrm>
                <a:off x="7823760" y="5297005"/>
                <a:ext cx="285326" cy="607487"/>
                <a:chOff x="13235950" y="3760147"/>
                <a:chExt cx="244997" cy="752607"/>
              </a:xfrm>
            </p:grpSpPr>
            <p:sp>
              <p:nvSpPr>
                <p:cNvPr id="27" name="Isosceles Triangle 26">
                  <a:extLst>
                    <a:ext uri="{FF2B5EF4-FFF2-40B4-BE49-F238E27FC236}">
                      <a16:creationId xmlns:a16="http://schemas.microsoft.com/office/drawing/2014/main" id="{810BCD4F-3CF2-463B-8DF8-4781052752A8}"/>
                    </a:ext>
                  </a:extLst>
                </p:cNvPr>
                <p:cNvSpPr/>
                <p:nvPr/>
              </p:nvSpPr>
              <p:spPr>
                <a:xfrm rot="21314528">
                  <a:off x="13235950" y="3760147"/>
                  <a:ext cx="244997" cy="117158"/>
                </a:xfrm>
                <a:prstGeom prst="triangle">
                  <a:avLst/>
                </a:prstGeom>
                <a:solidFill>
                  <a:srgbClr val="4E88C7"/>
                </a:solidFill>
                <a:ln w="12700">
                  <a:solidFill>
                    <a:srgbClr val="4E88C7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ndara" panose="020E0502030303020204" pitchFamily="34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7748256D-2FA6-41F1-8A71-D8A53FC668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61272" y="3905268"/>
                  <a:ext cx="4860" cy="607486"/>
                </a:xfrm>
                <a:prstGeom prst="line">
                  <a:avLst/>
                </a:prstGeom>
                <a:solidFill>
                  <a:srgbClr val="4E88C7"/>
                </a:solidFill>
                <a:ln w="12700">
                  <a:solidFill>
                    <a:srgbClr val="4E88C7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879F9FB-0FFD-4F35-89FC-0E12C380173F}"/>
                </a:ext>
              </a:extLst>
            </p:cNvPr>
            <p:cNvSpPr/>
            <p:nvPr/>
          </p:nvSpPr>
          <p:spPr>
            <a:xfrm>
              <a:off x="5886252" y="3169472"/>
              <a:ext cx="14205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andara" panose="020E0502030303020204" pitchFamily="34" charset="0"/>
                </a:rPr>
                <a:t>K8s &lt;nodes&gt;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08230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dirty="0" smtClean="0"/>
              <a:t>– Advantages - Velocity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585276" y="1431061"/>
            <a:ext cx="108342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Velocity is enabled by: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Declarative configuration: </a:t>
            </a:r>
            <a:r>
              <a:rPr lang="en-US" sz="2400" dirty="0">
                <a:latin typeface="Candara" panose="020E0502030303020204" pitchFamily="34" charset="0"/>
              </a:rPr>
              <a:t>you can define the desired state of the system restating the previous declarative state to go back. </a:t>
            </a:r>
            <a:r>
              <a:rPr lang="en-US" sz="2400" b="1" i="1" dirty="0">
                <a:solidFill>
                  <a:schemeClr val="tx2"/>
                </a:solidFill>
                <a:latin typeface="Candara" panose="020E0502030303020204" pitchFamily="34" charset="0"/>
              </a:rPr>
              <a:t>Imperative</a:t>
            </a:r>
            <a:r>
              <a:rPr lang="en-US" sz="2400" dirty="0">
                <a:solidFill>
                  <a:schemeClr val="tx2"/>
                </a:solidFill>
                <a:latin typeface="Candara" panose="020E0502030303020204" pitchFamily="34" charset="0"/>
              </a:rPr>
              <a:t> </a:t>
            </a:r>
            <a:r>
              <a:rPr lang="en-US" sz="2400" dirty="0">
                <a:latin typeface="Candara" panose="020E0502030303020204" pitchFamily="34" charset="0"/>
              </a:rPr>
              <a:t>configuration are defined by the execution of a series of instructions, but not the other way around.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638C776-885B-47EF-BF13-F8BAB5C8FB1F}"/>
              </a:ext>
            </a:extLst>
          </p:cNvPr>
          <p:cNvGrpSpPr/>
          <p:nvPr/>
        </p:nvGrpSpPr>
        <p:grpSpPr>
          <a:xfrm>
            <a:off x="1835287" y="4125958"/>
            <a:ext cx="9220865" cy="1932322"/>
            <a:chOff x="1543187" y="3429000"/>
            <a:chExt cx="9220865" cy="193232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91BB850-CDC8-43BB-A28F-A84BAE72177C}"/>
                </a:ext>
              </a:extLst>
            </p:cNvPr>
            <p:cNvGrpSpPr/>
            <p:nvPr/>
          </p:nvGrpSpPr>
          <p:grpSpPr>
            <a:xfrm>
              <a:off x="1543187" y="3429000"/>
              <a:ext cx="9220865" cy="1932322"/>
              <a:chOff x="3245589" y="3169472"/>
              <a:chExt cx="9220865" cy="1932322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D491109-69E2-4853-8ED9-1BA9B4F010A6}"/>
                  </a:ext>
                </a:extLst>
              </p:cNvPr>
              <p:cNvGrpSpPr/>
              <p:nvPr/>
            </p:nvGrpSpPr>
            <p:grpSpPr>
              <a:xfrm>
                <a:off x="3245589" y="3538805"/>
                <a:ext cx="9220865" cy="1562989"/>
                <a:chOff x="3363000" y="4209068"/>
                <a:chExt cx="7823344" cy="1326099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C72B9D8E-6544-4B96-A1E8-7BA058A347FA}"/>
                    </a:ext>
                  </a:extLst>
                </p:cNvPr>
                <p:cNvGrpSpPr/>
                <p:nvPr/>
              </p:nvGrpSpPr>
              <p:grpSpPr>
                <a:xfrm>
                  <a:off x="5653834" y="4290581"/>
                  <a:ext cx="5532510" cy="1219045"/>
                  <a:chOff x="5653834" y="4448175"/>
                  <a:chExt cx="5532510" cy="1219045"/>
                </a:xfrm>
              </p:grpSpPr>
              <p:sp>
                <p:nvSpPr>
                  <p:cNvPr id="46" name="Rectangle 25">
                    <a:extLst>
                      <a:ext uri="{FF2B5EF4-FFF2-40B4-BE49-F238E27FC236}">
                        <a16:creationId xmlns:a16="http://schemas.microsoft.com/office/drawing/2014/main" id="{1A793BB0-A27F-4A1B-B5AB-80C97A54D759}"/>
                      </a:ext>
                    </a:extLst>
                  </p:cNvPr>
                  <p:cNvSpPr/>
                  <p:nvPr/>
                </p:nvSpPr>
                <p:spPr>
                  <a:xfrm>
                    <a:off x="5653834" y="4448175"/>
                    <a:ext cx="5532510" cy="1219045"/>
                  </a:xfrm>
                  <a:custGeom>
                    <a:avLst/>
                    <a:gdLst>
                      <a:gd name="connsiteX0" fmla="*/ 0 w 5532510"/>
                      <a:gd name="connsiteY0" fmla="*/ 0 h 1219045"/>
                      <a:gd name="connsiteX1" fmla="*/ 387276 w 5532510"/>
                      <a:gd name="connsiteY1" fmla="*/ 0 h 1219045"/>
                      <a:gd name="connsiteX2" fmla="*/ 1051177 w 5532510"/>
                      <a:gd name="connsiteY2" fmla="*/ 0 h 1219045"/>
                      <a:gd name="connsiteX3" fmla="*/ 1604428 w 5532510"/>
                      <a:gd name="connsiteY3" fmla="*/ 0 h 1219045"/>
                      <a:gd name="connsiteX4" fmla="*/ 1991704 w 5532510"/>
                      <a:gd name="connsiteY4" fmla="*/ 0 h 1219045"/>
                      <a:gd name="connsiteX5" fmla="*/ 2489630 w 5532510"/>
                      <a:gd name="connsiteY5" fmla="*/ 0 h 1219045"/>
                      <a:gd name="connsiteX6" fmla="*/ 3042881 w 5532510"/>
                      <a:gd name="connsiteY6" fmla="*/ 0 h 1219045"/>
                      <a:gd name="connsiteX7" fmla="*/ 3596132 w 5532510"/>
                      <a:gd name="connsiteY7" fmla="*/ 0 h 1219045"/>
                      <a:gd name="connsiteX8" fmla="*/ 4038732 w 5532510"/>
                      <a:gd name="connsiteY8" fmla="*/ 0 h 1219045"/>
                      <a:gd name="connsiteX9" fmla="*/ 4702634 w 5532510"/>
                      <a:gd name="connsiteY9" fmla="*/ 0 h 1219045"/>
                      <a:gd name="connsiteX10" fmla="*/ 5532510 w 5532510"/>
                      <a:gd name="connsiteY10" fmla="*/ 0 h 1219045"/>
                      <a:gd name="connsiteX11" fmla="*/ 5532510 w 5532510"/>
                      <a:gd name="connsiteY11" fmla="*/ 381967 h 1219045"/>
                      <a:gd name="connsiteX12" fmla="*/ 5532510 w 5532510"/>
                      <a:gd name="connsiteY12" fmla="*/ 800506 h 1219045"/>
                      <a:gd name="connsiteX13" fmla="*/ 5532510 w 5532510"/>
                      <a:gd name="connsiteY13" fmla="*/ 1219045 h 1219045"/>
                      <a:gd name="connsiteX14" fmla="*/ 4979259 w 5532510"/>
                      <a:gd name="connsiteY14" fmla="*/ 1219045 h 1219045"/>
                      <a:gd name="connsiteX15" fmla="*/ 4536658 w 5532510"/>
                      <a:gd name="connsiteY15" fmla="*/ 1219045 h 1219045"/>
                      <a:gd name="connsiteX16" fmla="*/ 3928082 w 5532510"/>
                      <a:gd name="connsiteY16" fmla="*/ 1219045 h 1219045"/>
                      <a:gd name="connsiteX17" fmla="*/ 3319506 w 5532510"/>
                      <a:gd name="connsiteY17" fmla="*/ 1219045 h 1219045"/>
                      <a:gd name="connsiteX18" fmla="*/ 2710930 w 5532510"/>
                      <a:gd name="connsiteY18" fmla="*/ 1219045 h 1219045"/>
                      <a:gd name="connsiteX19" fmla="*/ 2213004 w 5532510"/>
                      <a:gd name="connsiteY19" fmla="*/ 1219045 h 1219045"/>
                      <a:gd name="connsiteX20" fmla="*/ 1659753 w 5532510"/>
                      <a:gd name="connsiteY20" fmla="*/ 1219045 h 1219045"/>
                      <a:gd name="connsiteX21" fmla="*/ 1106502 w 5532510"/>
                      <a:gd name="connsiteY21" fmla="*/ 1219045 h 1219045"/>
                      <a:gd name="connsiteX22" fmla="*/ 0 w 5532510"/>
                      <a:gd name="connsiteY22" fmla="*/ 1219045 h 1219045"/>
                      <a:gd name="connsiteX23" fmla="*/ 0 w 5532510"/>
                      <a:gd name="connsiteY23" fmla="*/ 812697 h 1219045"/>
                      <a:gd name="connsiteX24" fmla="*/ 0 w 5532510"/>
                      <a:gd name="connsiteY24" fmla="*/ 442920 h 1219045"/>
                      <a:gd name="connsiteX25" fmla="*/ 0 w 5532510"/>
                      <a:gd name="connsiteY25" fmla="*/ 0 h 1219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5532510" h="1219045" extrusionOk="0">
                        <a:moveTo>
                          <a:pt x="0" y="0"/>
                        </a:moveTo>
                        <a:cubicBezTo>
                          <a:pt x="108339" y="-35791"/>
                          <a:pt x="239423" y="13768"/>
                          <a:pt x="387276" y="0"/>
                        </a:cubicBezTo>
                        <a:cubicBezTo>
                          <a:pt x="535129" y="-13768"/>
                          <a:pt x="797090" y="12601"/>
                          <a:pt x="1051177" y="0"/>
                        </a:cubicBezTo>
                        <a:cubicBezTo>
                          <a:pt x="1305264" y="-12601"/>
                          <a:pt x="1430484" y="61494"/>
                          <a:pt x="1604428" y="0"/>
                        </a:cubicBezTo>
                        <a:cubicBezTo>
                          <a:pt x="1778372" y="-61494"/>
                          <a:pt x="1854821" y="25547"/>
                          <a:pt x="1991704" y="0"/>
                        </a:cubicBezTo>
                        <a:cubicBezTo>
                          <a:pt x="2128587" y="-25547"/>
                          <a:pt x="2385418" y="17737"/>
                          <a:pt x="2489630" y="0"/>
                        </a:cubicBezTo>
                        <a:cubicBezTo>
                          <a:pt x="2593842" y="-17737"/>
                          <a:pt x="2920402" y="55164"/>
                          <a:pt x="3042881" y="0"/>
                        </a:cubicBezTo>
                        <a:cubicBezTo>
                          <a:pt x="3165360" y="-55164"/>
                          <a:pt x="3448889" y="51843"/>
                          <a:pt x="3596132" y="0"/>
                        </a:cubicBezTo>
                        <a:cubicBezTo>
                          <a:pt x="3743375" y="-51843"/>
                          <a:pt x="3946140" y="52730"/>
                          <a:pt x="4038732" y="0"/>
                        </a:cubicBezTo>
                        <a:cubicBezTo>
                          <a:pt x="4131324" y="-52730"/>
                          <a:pt x="4431454" y="19911"/>
                          <a:pt x="4702634" y="0"/>
                        </a:cubicBezTo>
                        <a:cubicBezTo>
                          <a:pt x="4973814" y="-19911"/>
                          <a:pt x="5317723" y="70446"/>
                          <a:pt x="5532510" y="0"/>
                        </a:cubicBezTo>
                        <a:cubicBezTo>
                          <a:pt x="5540141" y="126435"/>
                          <a:pt x="5501570" y="218776"/>
                          <a:pt x="5532510" y="381967"/>
                        </a:cubicBezTo>
                        <a:cubicBezTo>
                          <a:pt x="5563450" y="545158"/>
                          <a:pt x="5492487" y="600967"/>
                          <a:pt x="5532510" y="800506"/>
                        </a:cubicBezTo>
                        <a:cubicBezTo>
                          <a:pt x="5572533" y="1000045"/>
                          <a:pt x="5529947" y="1095222"/>
                          <a:pt x="5532510" y="1219045"/>
                        </a:cubicBezTo>
                        <a:cubicBezTo>
                          <a:pt x="5299219" y="1224770"/>
                          <a:pt x="5179636" y="1206543"/>
                          <a:pt x="4979259" y="1219045"/>
                        </a:cubicBezTo>
                        <a:cubicBezTo>
                          <a:pt x="4778882" y="1231547"/>
                          <a:pt x="4692198" y="1218171"/>
                          <a:pt x="4536658" y="1219045"/>
                        </a:cubicBezTo>
                        <a:cubicBezTo>
                          <a:pt x="4381118" y="1219919"/>
                          <a:pt x="4085796" y="1200136"/>
                          <a:pt x="3928082" y="1219045"/>
                        </a:cubicBezTo>
                        <a:cubicBezTo>
                          <a:pt x="3770368" y="1237954"/>
                          <a:pt x="3540063" y="1170827"/>
                          <a:pt x="3319506" y="1219045"/>
                        </a:cubicBezTo>
                        <a:cubicBezTo>
                          <a:pt x="3098949" y="1267263"/>
                          <a:pt x="2953720" y="1210353"/>
                          <a:pt x="2710930" y="1219045"/>
                        </a:cubicBezTo>
                        <a:cubicBezTo>
                          <a:pt x="2468140" y="1227737"/>
                          <a:pt x="2393461" y="1213969"/>
                          <a:pt x="2213004" y="1219045"/>
                        </a:cubicBezTo>
                        <a:cubicBezTo>
                          <a:pt x="2032547" y="1224121"/>
                          <a:pt x="1887990" y="1179540"/>
                          <a:pt x="1659753" y="1219045"/>
                        </a:cubicBezTo>
                        <a:cubicBezTo>
                          <a:pt x="1431516" y="1258550"/>
                          <a:pt x="1347938" y="1176657"/>
                          <a:pt x="1106502" y="1219045"/>
                        </a:cubicBezTo>
                        <a:cubicBezTo>
                          <a:pt x="865066" y="1261433"/>
                          <a:pt x="278862" y="1101281"/>
                          <a:pt x="0" y="1219045"/>
                        </a:cubicBezTo>
                        <a:cubicBezTo>
                          <a:pt x="-32476" y="1083739"/>
                          <a:pt x="42242" y="999474"/>
                          <a:pt x="0" y="812697"/>
                        </a:cubicBezTo>
                        <a:cubicBezTo>
                          <a:pt x="-42242" y="625920"/>
                          <a:pt x="23140" y="542241"/>
                          <a:pt x="0" y="442920"/>
                        </a:cubicBezTo>
                        <a:cubicBezTo>
                          <a:pt x="-23140" y="343599"/>
                          <a:pt x="19814" y="18690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28575">
                    <a:solidFill>
                      <a:srgbClr val="4E88C7"/>
                    </a:solidFill>
                    <a:prstDash val="lgDash"/>
                    <a:extLst>
                      <a:ext uri="{C807C97D-BFC1-408E-A445-0C87EB9F89A2}">
                        <ask:lineSketchStyleProps xmlns="" xmlns:ask="http://schemas.microsoft.com/office/drawing/2018/sketchyshapes" sd="2873877304">
                          <a:prstGeom prst="rect">
                            <a:avLst/>
                          </a:prstGeom>
                          <ask:type>
                            <ask:lineSketchScribbl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en-US" b="1" dirty="0">
                      <a:solidFill>
                        <a:schemeClr val="tx1"/>
                      </a:solidFill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AB7EC9EF-B8B5-495E-BB55-9F7947C7B4C6}"/>
                      </a:ext>
                    </a:extLst>
                  </p:cNvPr>
                  <p:cNvSpPr/>
                  <p:nvPr/>
                </p:nvSpPr>
                <p:spPr>
                  <a:xfrm>
                    <a:off x="5755016" y="4638022"/>
                    <a:ext cx="1281109" cy="7788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latin typeface="Candara" panose="020E0502030303020204" pitchFamily="34" charset="0"/>
                      </a:rPr>
                      <a:t>VM</a:t>
                    </a:r>
                    <a:r>
                      <a:rPr lang="en-US" dirty="0">
                        <a:latin typeface="Candara" panose="020E0502030303020204" pitchFamily="34" charset="0"/>
                      </a:rPr>
                      <a:t> </a:t>
                    </a:r>
                  </a:p>
                  <a:p>
                    <a:pPr algn="ctr"/>
                    <a:r>
                      <a:rPr lang="en-US" dirty="0">
                        <a:latin typeface="Candara" panose="020E0502030303020204" pitchFamily="34" charset="0"/>
                      </a:rPr>
                      <a:t>&lt;database&gt;</a:t>
                    </a:r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A28B2F13-50DC-48B2-A092-5A2004285C5F}"/>
                      </a:ext>
                    </a:extLst>
                  </p:cNvPr>
                  <p:cNvSpPr/>
                  <p:nvPr/>
                </p:nvSpPr>
                <p:spPr>
                  <a:xfrm>
                    <a:off x="8444586" y="4638022"/>
                    <a:ext cx="1281109" cy="7788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latin typeface="Candara" panose="020E0502030303020204" pitchFamily="34" charset="0"/>
                      </a:rPr>
                      <a:t>VM</a:t>
                    </a:r>
                    <a:r>
                      <a:rPr lang="en-US" dirty="0">
                        <a:latin typeface="Candara" panose="020E0502030303020204" pitchFamily="34" charset="0"/>
                      </a:rPr>
                      <a:t> </a:t>
                    </a:r>
                  </a:p>
                  <a:p>
                    <a:pPr algn="ctr"/>
                    <a:r>
                      <a:rPr lang="en-US" sz="1700" dirty="0">
                        <a:latin typeface="Candara" panose="020E0502030303020204" pitchFamily="34" charset="0"/>
                      </a:rPr>
                      <a:t>&lt;model_v1.0&gt;</a:t>
                    </a:r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C9199B37-D03D-465C-AF5A-CBA054F7FEA9}"/>
                      </a:ext>
                    </a:extLst>
                  </p:cNvPr>
                  <p:cNvSpPr/>
                  <p:nvPr/>
                </p:nvSpPr>
                <p:spPr>
                  <a:xfrm>
                    <a:off x="9782760" y="4640216"/>
                    <a:ext cx="1281109" cy="7788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latin typeface="Candara" panose="020E0502030303020204" pitchFamily="34" charset="0"/>
                      </a:rPr>
                      <a:t>VM</a:t>
                    </a:r>
                    <a:r>
                      <a:rPr lang="en-US" dirty="0">
                        <a:latin typeface="Candara" panose="020E0502030303020204" pitchFamily="34" charset="0"/>
                      </a:rPr>
                      <a:t> </a:t>
                    </a:r>
                  </a:p>
                  <a:p>
                    <a:pPr algn="ctr"/>
                    <a:r>
                      <a:rPr lang="en-US" dirty="0">
                        <a:latin typeface="Candara" panose="020E0502030303020204" pitchFamily="34" charset="0"/>
                      </a:rPr>
                      <a:t>&lt;frontend&gt;</a:t>
                    </a:r>
                  </a:p>
                </p:txBody>
              </p:sp>
            </p:grp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3FD37AB-4AB9-443D-829C-DEA88C9AAE54}"/>
                    </a:ext>
                  </a:extLst>
                </p:cNvPr>
                <p:cNvSpPr/>
                <p:nvPr/>
              </p:nvSpPr>
              <p:spPr>
                <a:xfrm>
                  <a:off x="3363000" y="4209068"/>
                  <a:ext cx="1498626" cy="1326099"/>
                </a:xfrm>
                <a:prstGeom prst="rect">
                  <a:avLst/>
                </a:prstGeom>
                <a:solidFill>
                  <a:srgbClr val="4E88C7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YAML</a:t>
                  </a:r>
                </a:p>
                <a:p>
                  <a:pPr algn="ctr"/>
                  <a:r>
                    <a:rPr lang="en-US" dirty="0">
                      <a:latin typeface="Candara" panose="020E0502030303020204" pitchFamily="34" charset="0"/>
                    </a:rPr>
                    <a:t>&lt;</a:t>
                  </a:r>
                  <a:r>
                    <a:rPr lang="en-US" dirty="0" err="1">
                      <a:latin typeface="Candara" panose="020E0502030303020204" pitchFamily="34" charset="0"/>
                    </a:rPr>
                    <a:t>app.yaml</a:t>
                  </a:r>
                  <a:r>
                    <a:rPr lang="en-US" dirty="0">
                      <a:latin typeface="Candara" panose="020E0502030303020204" pitchFamily="34" charset="0"/>
                    </a:rPr>
                    <a:t>&gt;</a:t>
                  </a:r>
                </a:p>
                <a:p>
                  <a:pPr algn="ctr"/>
                  <a:r>
                    <a:rPr lang="en-US" dirty="0">
                      <a:latin typeface="Candara" panose="020E0502030303020204" pitchFamily="34" charset="0"/>
                    </a:rPr>
                    <a:t>2 database</a:t>
                  </a:r>
                </a:p>
                <a:p>
                  <a:pPr algn="ctr"/>
                  <a:r>
                    <a:rPr lang="en-US" dirty="0">
                      <a:latin typeface="Candara" panose="020E0502030303020204" pitchFamily="34" charset="0"/>
                    </a:rPr>
                    <a:t>1 model</a:t>
                  </a:r>
                </a:p>
                <a:p>
                  <a:pPr algn="ctr"/>
                  <a:r>
                    <a:rPr lang="en-US" dirty="0">
                      <a:latin typeface="Candara" panose="020E0502030303020204" pitchFamily="34" charset="0"/>
                    </a:rPr>
                    <a:t>1 frontend</a:t>
                  </a:r>
                </a:p>
              </p:txBody>
            </p:sp>
          </p:grp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879F9FB-0FFD-4F35-89FC-0E12C380173F}"/>
                  </a:ext>
                </a:extLst>
              </p:cNvPr>
              <p:cNvSpPr/>
              <p:nvPr/>
            </p:nvSpPr>
            <p:spPr>
              <a:xfrm>
                <a:off x="5886252" y="3169472"/>
                <a:ext cx="14205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latin typeface="Candara" panose="020E0502030303020204" pitchFamily="34" charset="0"/>
                  </a:rPr>
                  <a:t>K8s &lt;nodes&gt;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4219187-7C5A-42CB-ADD1-436FBEE39A1A}"/>
                </a:ext>
              </a:extLst>
            </p:cNvPr>
            <p:cNvGrpSpPr/>
            <p:nvPr/>
          </p:nvGrpSpPr>
          <p:grpSpPr>
            <a:xfrm rot="16200000">
              <a:off x="3599997" y="4193028"/>
              <a:ext cx="336295" cy="716006"/>
              <a:chOff x="5964877" y="5009899"/>
              <a:chExt cx="336295" cy="716006"/>
            </a:xfrm>
          </p:grpSpPr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96A946DD-A977-4691-94CC-E45A7B12AF4F}"/>
                  </a:ext>
                </a:extLst>
              </p:cNvPr>
              <p:cNvSpPr/>
              <p:nvPr/>
            </p:nvSpPr>
            <p:spPr>
              <a:xfrm rot="10514528">
                <a:off x="5964877" y="5614445"/>
                <a:ext cx="336295" cy="111460"/>
              </a:xfrm>
              <a:prstGeom prst="triangle">
                <a:avLst/>
              </a:prstGeom>
              <a:solidFill>
                <a:srgbClr val="4E88C7"/>
              </a:solidFill>
              <a:ln w="12700">
                <a:solidFill>
                  <a:srgbClr val="4E88C7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ndara" panose="020E0502030303020204" pitchFamily="34" charset="0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21AE7B6-7933-4EF4-A65D-CC9CC61821B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122478" y="5009899"/>
                <a:ext cx="6671" cy="577943"/>
              </a:xfrm>
              <a:prstGeom prst="line">
                <a:avLst/>
              </a:prstGeom>
              <a:solidFill>
                <a:srgbClr val="4E88C7"/>
              </a:solidFill>
              <a:ln w="12700">
                <a:solidFill>
                  <a:srgbClr val="4E88C7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E278C89-5767-402C-8C36-9D36B2C121B0}"/>
                </a:ext>
              </a:extLst>
            </p:cNvPr>
            <p:cNvSpPr/>
            <p:nvPr/>
          </p:nvSpPr>
          <p:spPr>
            <a:xfrm>
              <a:off x="5941361" y="4099237"/>
              <a:ext cx="1509959" cy="9180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ndara" panose="020E0502030303020204" pitchFamily="34" charset="0"/>
                </a:rPr>
                <a:t>VM</a:t>
              </a:r>
              <a:r>
                <a:rPr lang="en-US" dirty="0">
                  <a:latin typeface="Candara" panose="020E0502030303020204" pitchFamily="34" charset="0"/>
                </a:rPr>
                <a:t> </a:t>
              </a:r>
            </a:p>
            <a:p>
              <a:pPr algn="ctr"/>
              <a:r>
                <a:rPr lang="en-US" dirty="0">
                  <a:latin typeface="Candara" panose="020E0502030303020204" pitchFamily="34" charset="0"/>
                </a:rPr>
                <a:t>&lt;database&gt;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75836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dirty="0" smtClean="0"/>
              <a:t>– Advantages - Velocity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642783" y="1416262"/>
            <a:ext cx="108342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Velocity is enabled by: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Online self-healing systems: </a:t>
            </a:r>
            <a:r>
              <a:rPr lang="en-US" sz="2400" dirty="0">
                <a:latin typeface="Candara" panose="020E0502030303020204" pitchFamily="34" charset="0"/>
              </a:rPr>
              <a:t>k8s takes actions to ensure that the current state matches the desired state (as opposed to an operator enacting the repair)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CE0768-9DAD-4804-8754-2B94098CB7DE}"/>
              </a:ext>
            </a:extLst>
          </p:cNvPr>
          <p:cNvGrpSpPr/>
          <p:nvPr/>
        </p:nvGrpSpPr>
        <p:grpSpPr>
          <a:xfrm>
            <a:off x="2777426" y="3116851"/>
            <a:ext cx="9220865" cy="3299451"/>
            <a:chOff x="1835287" y="3308875"/>
            <a:chExt cx="9220865" cy="329945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638C776-885B-47EF-BF13-F8BAB5C8FB1F}"/>
                </a:ext>
              </a:extLst>
            </p:cNvPr>
            <p:cNvGrpSpPr/>
            <p:nvPr/>
          </p:nvGrpSpPr>
          <p:grpSpPr>
            <a:xfrm>
              <a:off x="1835287" y="3308875"/>
              <a:ext cx="9220865" cy="1932322"/>
              <a:chOff x="1543187" y="3429000"/>
              <a:chExt cx="9220865" cy="1932322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91BB850-CDC8-43BB-A28F-A84BAE72177C}"/>
                  </a:ext>
                </a:extLst>
              </p:cNvPr>
              <p:cNvGrpSpPr/>
              <p:nvPr/>
            </p:nvGrpSpPr>
            <p:grpSpPr>
              <a:xfrm>
                <a:off x="1543187" y="3429000"/>
                <a:ext cx="9220865" cy="1932322"/>
                <a:chOff x="3245589" y="3169472"/>
                <a:chExt cx="9220865" cy="1932322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AD491109-69E2-4853-8ED9-1BA9B4F010A6}"/>
                    </a:ext>
                  </a:extLst>
                </p:cNvPr>
                <p:cNvGrpSpPr/>
                <p:nvPr/>
              </p:nvGrpSpPr>
              <p:grpSpPr>
                <a:xfrm>
                  <a:off x="3245589" y="3538805"/>
                  <a:ext cx="9220865" cy="1562989"/>
                  <a:chOff x="3363000" y="4209068"/>
                  <a:chExt cx="7823344" cy="1326099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C72B9D8E-6544-4B96-A1E8-7BA058A347FA}"/>
                      </a:ext>
                    </a:extLst>
                  </p:cNvPr>
                  <p:cNvGrpSpPr/>
                  <p:nvPr/>
                </p:nvGrpSpPr>
                <p:grpSpPr>
                  <a:xfrm>
                    <a:off x="5653834" y="4290581"/>
                    <a:ext cx="5532510" cy="1219045"/>
                    <a:chOff x="5653834" y="4448175"/>
                    <a:chExt cx="5532510" cy="1219045"/>
                  </a:xfrm>
                </p:grpSpPr>
                <p:sp>
                  <p:nvSpPr>
                    <p:cNvPr id="53" name="Rectangle 25">
                      <a:extLst>
                        <a:ext uri="{FF2B5EF4-FFF2-40B4-BE49-F238E27FC236}">
                          <a16:creationId xmlns:a16="http://schemas.microsoft.com/office/drawing/2014/main" id="{1A793BB0-A27F-4A1B-B5AB-80C97A54D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3834" y="4448175"/>
                      <a:ext cx="5532510" cy="1219045"/>
                    </a:xfrm>
                    <a:custGeom>
                      <a:avLst/>
                      <a:gdLst>
                        <a:gd name="connsiteX0" fmla="*/ 0 w 5532510"/>
                        <a:gd name="connsiteY0" fmla="*/ 0 h 1219045"/>
                        <a:gd name="connsiteX1" fmla="*/ 387276 w 5532510"/>
                        <a:gd name="connsiteY1" fmla="*/ 0 h 1219045"/>
                        <a:gd name="connsiteX2" fmla="*/ 1051177 w 5532510"/>
                        <a:gd name="connsiteY2" fmla="*/ 0 h 1219045"/>
                        <a:gd name="connsiteX3" fmla="*/ 1604428 w 5532510"/>
                        <a:gd name="connsiteY3" fmla="*/ 0 h 1219045"/>
                        <a:gd name="connsiteX4" fmla="*/ 1991704 w 5532510"/>
                        <a:gd name="connsiteY4" fmla="*/ 0 h 1219045"/>
                        <a:gd name="connsiteX5" fmla="*/ 2489630 w 5532510"/>
                        <a:gd name="connsiteY5" fmla="*/ 0 h 1219045"/>
                        <a:gd name="connsiteX6" fmla="*/ 3042881 w 5532510"/>
                        <a:gd name="connsiteY6" fmla="*/ 0 h 1219045"/>
                        <a:gd name="connsiteX7" fmla="*/ 3596132 w 5532510"/>
                        <a:gd name="connsiteY7" fmla="*/ 0 h 1219045"/>
                        <a:gd name="connsiteX8" fmla="*/ 4038732 w 5532510"/>
                        <a:gd name="connsiteY8" fmla="*/ 0 h 1219045"/>
                        <a:gd name="connsiteX9" fmla="*/ 4702634 w 5532510"/>
                        <a:gd name="connsiteY9" fmla="*/ 0 h 1219045"/>
                        <a:gd name="connsiteX10" fmla="*/ 5532510 w 5532510"/>
                        <a:gd name="connsiteY10" fmla="*/ 0 h 1219045"/>
                        <a:gd name="connsiteX11" fmla="*/ 5532510 w 5532510"/>
                        <a:gd name="connsiteY11" fmla="*/ 381967 h 1219045"/>
                        <a:gd name="connsiteX12" fmla="*/ 5532510 w 5532510"/>
                        <a:gd name="connsiteY12" fmla="*/ 800506 h 1219045"/>
                        <a:gd name="connsiteX13" fmla="*/ 5532510 w 5532510"/>
                        <a:gd name="connsiteY13" fmla="*/ 1219045 h 1219045"/>
                        <a:gd name="connsiteX14" fmla="*/ 4979259 w 5532510"/>
                        <a:gd name="connsiteY14" fmla="*/ 1219045 h 1219045"/>
                        <a:gd name="connsiteX15" fmla="*/ 4536658 w 5532510"/>
                        <a:gd name="connsiteY15" fmla="*/ 1219045 h 1219045"/>
                        <a:gd name="connsiteX16" fmla="*/ 3928082 w 5532510"/>
                        <a:gd name="connsiteY16" fmla="*/ 1219045 h 1219045"/>
                        <a:gd name="connsiteX17" fmla="*/ 3319506 w 5532510"/>
                        <a:gd name="connsiteY17" fmla="*/ 1219045 h 1219045"/>
                        <a:gd name="connsiteX18" fmla="*/ 2710930 w 5532510"/>
                        <a:gd name="connsiteY18" fmla="*/ 1219045 h 1219045"/>
                        <a:gd name="connsiteX19" fmla="*/ 2213004 w 5532510"/>
                        <a:gd name="connsiteY19" fmla="*/ 1219045 h 1219045"/>
                        <a:gd name="connsiteX20" fmla="*/ 1659753 w 5532510"/>
                        <a:gd name="connsiteY20" fmla="*/ 1219045 h 1219045"/>
                        <a:gd name="connsiteX21" fmla="*/ 1106502 w 5532510"/>
                        <a:gd name="connsiteY21" fmla="*/ 1219045 h 1219045"/>
                        <a:gd name="connsiteX22" fmla="*/ 0 w 5532510"/>
                        <a:gd name="connsiteY22" fmla="*/ 1219045 h 1219045"/>
                        <a:gd name="connsiteX23" fmla="*/ 0 w 5532510"/>
                        <a:gd name="connsiteY23" fmla="*/ 812697 h 1219045"/>
                        <a:gd name="connsiteX24" fmla="*/ 0 w 5532510"/>
                        <a:gd name="connsiteY24" fmla="*/ 442920 h 1219045"/>
                        <a:gd name="connsiteX25" fmla="*/ 0 w 5532510"/>
                        <a:gd name="connsiteY25" fmla="*/ 0 h 1219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5532510" h="1219045" extrusionOk="0">
                          <a:moveTo>
                            <a:pt x="0" y="0"/>
                          </a:moveTo>
                          <a:cubicBezTo>
                            <a:pt x="108339" y="-35791"/>
                            <a:pt x="239423" y="13768"/>
                            <a:pt x="387276" y="0"/>
                          </a:cubicBezTo>
                          <a:cubicBezTo>
                            <a:pt x="535129" y="-13768"/>
                            <a:pt x="797090" y="12601"/>
                            <a:pt x="1051177" y="0"/>
                          </a:cubicBezTo>
                          <a:cubicBezTo>
                            <a:pt x="1305264" y="-12601"/>
                            <a:pt x="1430484" y="61494"/>
                            <a:pt x="1604428" y="0"/>
                          </a:cubicBezTo>
                          <a:cubicBezTo>
                            <a:pt x="1778372" y="-61494"/>
                            <a:pt x="1854821" y="25547"/>
                            <a:pt x="1991704" y="0"/>
                          </a:cubicBezTo>
                          <a:cubicBezTo>
                            <a:pt x="2128587" y="-25547"/>
                            <a:pt x="2385418" y="17737"/>
                            <a:pt x="2489630" y="0"/>
                          </a:cubicBezTo>
                          <a:cubicBezTo>
                            <a:pt x="2593842" y="-17737"/>
                            <a:pt x="2920402" y="55164"/>
                            <a:pt x="3042881" y="0"/>
                          </a:cubicBezTo>
                          <a:cubicBezTo>
                            <a:pt x="3165360" y="-55164"/>
                            <a:pt x="3448889" y="51843"/>
                            <a:pt x="3596132" y="0"/>
                          </a:cubicBezTo>
                          <a:cubicBezTo>
                            <a:pt x="3743375" y="-51843"/>
                            <a:pt x="3946140" y="52730"/>
                            <a:pt x="4038732" y="0"/>
                          </a:cubicBezTo>
                          <a:cubicBezTo>
                            <a:pt x="4131324" y="-52730"/>
                            <a:pt x="4431454" y="19911"/>
                            <a:pt x="4702634" y="0"/>
                          </a:cubicBezTo>
                          <a:cubicBezTo>
                            <a:pt x="4973814" y="-19911"/>
                            <a:pt x="5317723" y="70446"/>
                            <a:pt x="5532510" y="0"/>
                          </a:cubicBezTo>
                          <a:cubicBezTo>
                            <a:pt x="5540141" y="126435"/>
                            <a:pt x="5501570" y="218776"/>
                            <a:pt x="5532510" y="381967"/>
                          </a:cubicBezTo>
                          <a:cubicBezTo>
                            <a:pt x="5563450" y="545158"/>
                            <a:pt x="5492487" y="600967"/>
                            <a:pt x="5532510" y="800506"/>
                          </a:cubicBezTo>
                          <a:cubicBezTo>
                            <a:pt x="5572533" y="1000045"/>
                            <a:pt x="5529947" y="1095222"/>
                            <a:pt x="5532510" y="1219045"/>
                          </a:cubicBezTo>
                          <a:cubicBezTo>
                            <a:pt x="5299219" y="1224770"/>
                            <a:pt x="5179636" y="1206543"/>
                            <a:pt x="4979259" y="1219045"/>
                          </a:cubicBezTo>
                          <a:cubicBezTo>
                            <a:pt x="4778882" y="1231547"/>
                            <a:pt x="4692198" y="1218171"/>
                            <a:pt x="4536658" y="1219045"/>
                          </a:cubicBezTo>
                          <a:cubicBezTo>
                            <a:pt x="4381118" y="1219919"/>
                            <a:pt x="4085796" y="1200136"/>
                            <a:pt x="3928082" y="1219045"/>
                          </a:cubicBezTo>
                          <a:cubicBezTo>
                            <a:pt x="3770368" y="1237954"/>
                            <a:pt x="3540063" y="1170827"/>
                            <a:pt x="3319506" y="1219045"/>
                          </a:cubicBezTo>
                          <a:cubicBezTo>
                            <a:pt x="3098949" y="1267263"/>
                            <a:pt x="2953720" y="1210353"/>
                            <a:pt x="2710930" y="1219045"/>
                          </a:cubicBezTo>
                          <a:cubicBezTo>
                            <a:pt x="2468140" y="1227737"/>
                            <a:pt x="2393461" y="1213969"/>
                            <a:pt x="2213004" y="1219045"/>
                          </a:cubicBezTo>
                          <a:cubicBezTo>
                            <a:pt x="2032547" y="1224121"/>
                            <a:pt x="1887990" y="1179540"/>
                            <a:pt x="1659753" y="1219045"/>
                          </a:cubicBezTo>
                          <a:cubicBezTo>
                            <a:pt x="1431516" y="1258550"/>
                            <a:pt x="1347938" y="1176657"/>
                            <a:pt x="1106502" y="1219045"/>
                          </a:cubicBezTo>
                          <a:cubicBezTo>
                            <a:pt x="865066" y="1261433"/>
                            <a:pt x="278862" y="1101281"/>
                            <a:pt x="0" y="1219045"/>
                          </a:cubicBezTo>
                          <a:cubicBezTo>
                            <a:pt x="-32476" y="1083739"/>
                            <a:pt x="42242" y="999474"/>
                            <a:pt x="0" y="812697"/>
                          </a:cubicBezTo>
                          <a:cubicBezTo>
                            <a:pt x="-42242" y="625920"/>
                            <a:pt x="23140" y="542241"/>
                            <a:pt x="0" y="442920"/>
                          </a:cubicBezTo>
                          <a:cubicBezTo>
                            <a:pt x="-23140" y="343599"/>
                            <a:pt x="19814" y="186904"/>
                            <a:pt x="0" y="0"/>
                          </a:cubicBez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4E88C7"/>
                      </a:solidFill>
                      <a:prstDash val="lgDash"/>
                      <a:extLst>
                        <a:ext uri="{C807C97D-BFC1-408E-A445-0C87EB9F89A2}">
                          <ask:lineSketchStyleProps xmlns="" xmlns:ask="http://schemas.microsoft.com/office/drawing/2018/sketchyshapes" sd="2873877304">
                            <a:prstGeom prst="rect">
                              <a:avLst/>
                            </a:prstGeom>
                            <ask:type>
                              <ask:lineSketchScribble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endParaRPr lang="en-US" b="1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p:txBody>
                </p:sp>
                <p:sp>
                  <p:nvSpPr>
                    <p:cNvPr id="54" name="Rectangle 53">
                      <a:extLst>
                        <a:ext uri="{FF2B5EF4-FFF2-40B4-BE49-F238E27FC236}">
                          <a16:creationId xmlns:a16="http://schemas.microsoft.com/office/drawing/2014/main" id="{AB7EC9EF-B8B5-495E-BB55-9F7947C7B4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55016" y="4638022"/>
                      <a:ext cx="1281109" cy="778872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latin typeface="Candara" panose="020E0502030303020204" pitchFamily="34" charset="0"/>
                        </a:rPr>
                        <a:t>VM</a:t>
                      </a:r>
                      <a:r>
                        <a:rPr lang="en-US" dirty="0">
                          <a:latin typeface="Candara" panose="020E0502030303020204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&lt;database&gt;</a:t>
                      </a:r>
                    </a:p>
                  </p:txBody>
                </p:sp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A28B2F13-50DC-48B2-A092-5A2004285C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4586" y="4638022"/>
                      <a:ext cx="1281109" cy="778872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latin typeface="Candara" panose="020E0502030303020204" pitchFamily="34" charset="0"/>
                        </a:rPr>
                        <a:t>VM</a:t>
                      </a:r>
                      <a:r>
                        <a:rPr lang="en-US" dirty="0">
                          <a:latin typeface="Candara" panose="020E0502030303020204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750" dirty="0">
                          <a:latin typeface="Candara" panose="020E0502030303020204" pitchFamily="34" charset="0"/>
                        </a:rPr>
                        <a:t>&lt;model_v2.0&gt;</a:t>
                      </a:r>
                    </a:p>
                  </p:txBody>
                </p:sp>
                <p:sp>
                  <p:nvSpPr>
                    <p:cNvPr id="56" name="Rectangle 55">
                      <a:extLst>
                        <a:ext uri="{FF2B5EF4-FFF2-40B4-BE49-F238E27FC236}">
                          <a16:creationId xmlns:a16="http://schemas.microsoft.com/office/drawing/2014/main" id="{C9199B37-D03D-465C-AF5A-CBA054F7FE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82760" y="4640216"/>
                      <a:ext cx="1281109" cy="778872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latin typeface="Candara" panose="020E0502030303020204" pitchFamily="34" charset="0"/>
                        </a:rPr>
                        <a:t>VM</a:t>
                      </a:r>
                      <a:r>
                        <a:rPr lang="en-US" dirty="0">
                          <a:latin typeface="Candara" panose="020E0502030303020204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&lt;frontend&gt;</a:t>
                      </a:r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03FD37AB-4AB9-443D-829C-DEA88C9AAE54}"/>
                      </a:ext>
                    </a:extLst>
                  </p:cNvPr>
                  <p:cNvSpPr/>
                  <p:nvPr/>
                </p:nvSpPr>
                <p:spPr>
                  <a:xfrm>
                    <a:off x="3363000" y="4209068"/>
                    <a:ext cx="1498626" cy="1326099"/>
                  </a:xfrm>
                  <a:prstGeom prst="rect">
                    <a:avLst/>
                  </a:prstGeom>
                  <a:solidFill>
                    <a:srgbClr val="4E88C7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latin typeface="Candara" panose="020E0502030303020204" pitchFamily="34" charset="0"/>
                      </a:rPr>
                      <a:t>YAML</a:t>
                    </a:r>
                  </a:p>
                  <a:p>
                    <a:pPr algn="ctr"/>
                    <a:r>
                      <a:rPr lang="en-US" dirty="0">
                        <a:latin typeface="Candara" panose="020E0502030303020204" pitchFamily="34" charset="0"/>
                      </a:rPr>
                      <a:t>&lt;</a:t>
                    </a:r>
                    <a:r>
                      <a:rPr lang="en-US" dirty="0" err="1">
                        <a:latin typeface="Candara" panose="020E0502030303020204" pitchFamily="34" charset="0"/>
                      </a:rPr>
                      <a:t>app.yaml</a:t>
                    </a:r>
                    <a:r>
                      <a:rPr lang="en-US" dirty="0">
                        <a:latin typeface="Candara" panose="020E0502030303020204" pitchFamily="34" charset="0"/>
                      </a:rPr>
                      <a:t>&gt;</a:t>
                    </a:r>
                  </a:p>
                  <a:p>
                    <a:pPr algn="ctr"/>
                    <a:r>
                      <a:rPr lang="en-US" dirty="0">
                        <a:latin typeface="Candara" panose="020E0502030303020204" pitchFamily="34" charset="0"/>
                      </a:rPr>
                      <a:t>2 database</a:t>
                    </a:r>
                  </a:p>
                  <a:p>
                    <a:pPr algn="ctr"/>
                    <a:r>
                      <a:rPr lang="en-US" dirty="0">
                        <a:latin typeface="Candara" panose="020E0502030303020204" pitchFamily="34" charset="0"/>
                      </a:rPr>
                      <a:t>1 model</a:t>
                    </a:r>
                  </a:p>
                  <a:p>
                    <a:pPr algn="ctr"/>
                    <a:r>
                      <a:rPr lang="en-US" dirty="0">
                        <a:latin typeface="Candara" panose="020E0502030303020204" pitchFamily="34" charset="0"/>
                      </a:rPr>
                      <a:t>1 frontend</a:t>
                    </a:r>
                  </a:p>
                </p:txBody>
              </p:sp>
            </p:grp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879F9FB-0FFD-4F35-89FC-0E12C380173F}"/>
                    </a:ext>
                  </a:extLst>
                </p:cNvPr>
                <p:cNvSpPr/>
                <p:nvPr/>
              </p:nvSpPr>
              <p:spPr>
                <a:xfrm>
                  <a:off x="5886252" y="3169472"/>
                  <a:ext cx="14205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latin typeface="Candara" panose="020E0502030303020204" pitchFamily="34" charset="0"/>
                    </a:rPr>
                    <a:t>K8s &lt;nodes&gt;</a:t>
                  </a:r>
                </a:p>
              </p:txBody>
            </p: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E278C89-5767-402C-8C36-9D36B2C121B0}"/>
                  </a:ext>
                </a:extLst>
              </p:cNvPr>
              <p:cNvSpPr/>
              <p:nvPr/>
            </p:nvSpPr>
            <p:spPr>
              <a:xfrm>
                <a:off x="5941361" y="4099237"/>
                <a:ext cx="1509959" cy="91800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Candara" panose="020E0502030303020204" pitchFamily="34" charset="0"/>
                  </a:rPr>
                  <a:t>VM </a:t>
                </a:r>
                <a:r>
                  <a:rPr lang="en-US" dirty="0">
                    <a:latin typeface="Candara" panose="020E0502030303020204" pitchFamily="34" charset="0"/>
                  </a:rPr>
                  <a:t> </a:t>
                </a:r>
              </a:p>
              <a:p>
                <a:pPr algn="ctr"/>
                <a:r>
                  <a:rPr lang="en-US" dirty="0">
                    <a:latin typeface="Candara" panose="020E0502030303020204" pitchFamily="34" charset="0"/>
                  </a:rPr>
                  <a:t>&lt;database&gt;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6A76094-247E-4168-BD85-29EEA4890145}"/>
                </a:ext>
              </a:extLst>
            </p:cNvPr>
            <p:cNvSpPr/>
            <p:nvPr/>
          </p:nvSpPr>
          <p:spPr>
            <a:xfrm>
              <a:off x="6325236" y="5690319"/>
              <a:ext cx="1509960" cy="918007"/>
            </a:xfrm>
            <a:prstGeom prst="rect">
              <a:avLst/>
            </a:prstGeom>
            <a:solidFill>
              <a:srgbClr val="4E88C7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ndara" panose="020E0502030303020204" pitchFamily="34" charset="0"/>
                </a:rPr>
                <a:t>VM</a:t>
              </a:r>
              <a:r>
                <a:rPr lang="en-US" dirty="0">
                  <a:latin typeface="Candara" panose="020E0502030303020204" pitchFamily="34" charset="0"/>
                </a:rPr>
                <a:t> </a:t>
              </a:r>
            </a:p>
            <a:p>
              <a:pPr algn="ctr"/>
              <a:r>
                <a:rPr lang="en-US" dirty="0">
                  <a:latin typeface="Candara" panose="020E0502030303020204" pitchFamily="34" charset="0"/>
                </a:rPr>
                <a:t>&lt; database &gt;</a:t>
              </a:r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CCF18789-7717-481D-877C-350250E79BD2}"/>
                </a:ext>
              </a:extLst>
            </p:cNvPr>
            <p:cNvSpPr/>
            <p:nvPr/>
          </p:nvSpPr>
          <p:spPr>
            <a:xfrm rot="21314528">
              <a:off x="6947558" y="4910128"/>
              <a:ext cx="336295" cy="111460"/>
            </a:xfrm>
            <a:prstGeom prst="triangle">
              <a:avLst/>
            </a:prstGeom>
            <a:solidFill>
              <a:srgbClr val="4E88C7"/>
            </a:solidFill>
            <a:ln w="12700">
              <a:solidFill>
                <a:srgbClr val="4E88C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ndara" panose="020E0502030303020204" pitchFamily="34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7C74A1E-FC34-4A1B-A65A-2D1044371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9581" y="5048191"/>
              <a:ext cx="6671" cy="577943"/>
            </a:xfrm>
            <a:prstGeom prst="line">
              <a:avLst/>
            </a:prstGeom>
            <a:solidFill>
              <a:srgbClr val="4E88C7"/>
            </a:solidFill>
            <a:ln w="12700">
              <a:solidFill>
                <a:srgbClr val="4E88C7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F2C9BC9-5668-4C6E-9E90-F38DB2710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7901" y="3928521"/>
              <a:ext cx="1527847" cy="1057976"/>
            </a:xfrm>
            <a:prstGeom prst="line">
              <a:avLst/>
            </a:prstGeom>
            <a:solidFill>
              <a:srgbClr val="4E88C7"/>
            </a:solidFill>
            <a:ln w="19050">
              <a:solidFill>
                <a:srgbClr val="ED1B34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A2989CE-1ACB-4B9D-BC7D-6DC016388E23}"/>
                </a:ext>
              </a:extLst>
            </p:cNvPr>
            <p:cNvCxnSpPr>
              <a:cxnSpLocks/>
            </p:cNvCxnSpPr>
            <p:nvPr/>
          </p:nvCxnSpPr>
          <p:spPr>
            <a:xfrm>
              <a:off x="6545831" y="3898765"/>
              <a:ext cx="830107" cy="1100580"/>
            </a:xfrm>
            <a:prstGeom prst="line">
              <a:avLst/>
            </a:prstGeom>
            <a:solidFill>
              <a:srgbClr val="4E88C7"/>
            </a:solidFill>
            <a:ln w="19050">
              <a:solidFill>
                <a:srgbClr val="ED1B34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0F47603A-0C72-4403-A05E-2C0888FF5865}"/>
                </a:ext>
              </a:extLst>
            </p:cNvPr>
            <p:cNvSpPr/>
            <p:nvPr/>
          </p:nvSpPr>
          <p:spPr>
            <a:xfrm rot="15914528">
              <a:off x="3589825" y="4375175"/>
              <a:ext cx="336295" cy="111460"/>
            </a:xfrm>
            <a:prstGeom prst="triangle">
              <a:avLst/>
            </a:prstGeom>
            <a:solidFill>
              <a:srgbClr val="ED1B34"/>
            </a:solidFill>
            <a:ln w="12700">
              <a:solidFill>
                <a:srgbClr val="ED1B3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ndara" panose="020E05020303030202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21DCBB0-0038-4568-8DCD-4D1305E2C08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25941" y="4134723"/>
              <a:ext cx="6671" cy="577943"/>
            </a:xfrm>
            <a:prstGeom prst="line">
              <a:avLst/>
            </a:prstGeom>
            <a:solidFill>
              <a:srgbClr val="ED1B34"/>
            </a:solidFill>
            <a:ln w="12700">
              <a:solidFill>
                <a:srgbClr val="ED1B34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3F65E4A-88B6-4CAB-807F-DD98D2BEEF6E}"/>
                </a:ext>
              </a:extLst>
            </p:cNvPr>
            <p:cNvCxnSpPr>
              <a:cxnSpLocks/>
            </p:cNvCxnSpPr>
            <p:nvPr/>
          </p:nvCxnSpPr>
          <p:spPr>
            <a:xfrm>
              <a:off x="2861010" y="5320854"/>
              <a:ext cx="1" cy="742110"/>
            </a:xfrm>
            <a:prstGeom prst="line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rgbClr val="4E88C7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AACB0E5-D7A9-426D-BFE9-8F7B63ABDB3A}"/>
                </a:ext>
              </a:extLst>
            </p:cNvPr>
            <p:cNvCxnSpPr>
              <a:cxnSpLocks/>
              <a:endCxn id="31" idx="3"/>
            </p:cNvCxnSpPr>
            <p:nvPr/>
          </p:nvCxnSpPr>
          <p:spPr>
            <a:xfrm>
              <a:off x="2861010" y="6062964"/>
              <a:ext cx="3174277" cy="55467"/>
            </a:xfrm>
            <a:prstGeom prst="line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rgbClr val="4E88C7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8BCBDC6C-CB8F-4CDF-BC34-7CA0D69033CA}"/>
                </a:ext>
              </a:extLst>
            </p:cNvPr>
            <p:cNvSpPr/>
            <p:nvPr/>
          </p:nvSpPr>
          <p:spPr>
            <a:xfrm rot="5400000">
              <a:off x="5922869" y="6062700"/>
              <a:ext cx="336295" cy="111460"/>
            </a:xfrm>
            <a:prstGeom prst="triangle">
              <a:avLst/>
            </a:prstGeom>
            <a:solidFill>
              <a:srgbClr val="4E88C7"/>
            </a:solidFill>
            <a:ln w="12700">
              <a:solidFill>
                <a:srgbClr val="4E88C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33465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dirty="0" smtClean="0"/>
              <a:t>– Advantages - Scaling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514299" y="1545755"/>
            <a:ext cx="1083421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ndara" panose="020E0502030303020204" pitchFamily="34" charset="0"/>
              </a:rPr>
              <a:t>Kubernetes</a:t>
            </a:r>
            <a:r>
              <a:rPr lang="en-US" sz="2400" dirty="0">
                <a:latin typeface="Candara" panose="020E0502030303020204" pitchFamily="34" charset="0"/>
              </a:rPr>
              <a:t> provides numerous advantages to address scaling: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Decoupled architectures</a:t>
            </a:r>
            <a:r>
              <a:rPr lang="en-US" sz="2400" dirty="0">
                <a:latin typeface="Candara" panose="020E0502030303020204" pitchFamily="34" charset="0"/>
              </a:rPr>
              <a:t>: each component is separated from other components by defined APIs and </a:t>
            </a:r>
            <a:r>
              <a:rPr lang="en-US" sz="2400" i="1" u="sng" dirty="0">
                <a:latin typeface="Candara" panose="020E0502030303020204" pitchFamily="34" charset="0"/>
              </a:rPr>
              <a:t>service load balancers</a:t>
            </a:r>
            <a:r>
              <a:rPr lang="en-US" sz="2400" dirty="0">
                <a:latin typeface="Candara" panose="020E0502030303020204" pitchFamily="34" charset="0"/>
              </a:rPr>
              <a:t>. </a:t>
            </a:r>
          </a:p>
          <a:p>
            <a:pPr lvl="1"/>
            <a:endParaRPr lang="en-US" sz="2400" dirty="0">
              <a:latin typeface="Candara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Easy scaling for applications and clusters</a:t>
            </a:r>
            <a:r>
              <a:rPr lang="en-US" sz="2400" dirty="0">
                <a:latin typeface="Candara" panose="020E0502030303020204" pitchFamily="34" charset="0"/>
              </a:rPr>
              <a:t>: simply changing a number in a configuration file, k8s takes care of the rest (part of declarative).</a:t>
            </a:r>
          </a:p>
          <a:p>
            <a:pPr lvl="1"/>
            <a:endParaRPr lang="en-US" sz="2400" dirty="0">
              <a:latin typeface="Candara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Scaling development teams with microservices</a:t>
            </a:r>
            <a:r>
              <a:rPr lang="en-US" sz="2400" dirty="0">
                <a:latin typeface="Candara" panose="020E0502030303020204" pitchFamily="34" charset="0"/>
              </a:rPr>
              <a:t>: small team is responsible for the design and delivery of a service that is consumed by other small </a:t>
            </a:r>
            <a:r>
              <a:rPr lang="en-US" sz="2400" dirty="0" smtClean="0">
                <a:latin typeface="Candara" panose="020E0502030303020204" pitchFamily="34" charset="0"/>
              </a:rPr>
              <a:t>teams.</a:t>
            </a:r>
            <a:endParaRPr lang="en-US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1942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dirty="0" smtClean="0"/>
              <a:t>– Advantages - Scaling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514299" y="1545755"/>
            <a:ext cx="11107725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ndara" panose="020E0502030303020204" pitchFamily="34" charset="0"/>
              </a:rPr>
              <a:t>Kubernetes</a:t>
            </a:r>
            <a:r>
              <a:rPr lang="en-US" sz="2400" dirty="0">
                <a:latin typeface="Candara" panose="020E0502030303020204" pitchFamily="34" charset="0"/>
              </a:rPr>
              <a:t> provides numerous </a:t>
            </a:r>
            <a:r>
              <a:rPr lang="en-US" sz="2400" b="1" dirty="0">
                <a:latin typeface="Candara" panose="020E0502030303020204" pitchFamily="34" charset="0"/>
              </a:rPr>
              <a:t>abstractions</a:t>
            </a:r>
            <a:r>
              <a:rPr lang="en-US" sz="2400" dirty="0">
                <a:latin typeface="Candara" panose="020E0502030303020204" pitchFamily="34" charset="0"/>
              </a:rPr>
              <a:t> and APIs that help building these decoupled </a:t>
            </a:r>
            <a:r>
              <a:rPr lang="en-US" sz="2400" dirty="0" err="1">
                <a:latin typeface="Candara" panose="020E0502030303020204" pitchFamily="34" charset="0"/>
              </a:rPr>
              <a:t>microservice</a:t>
            </a:r>
            <a:r>
              <a:rPr lang="en-US" sz="2400" dirty="0">
                <a:latin typeface="Candara" panose="020E0502030303020204" pitchFamily="34" charset="0"/>
              </a:rPr>
              <a:t> architectures: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Pods</a:t>
            </a:r>
            <a:r>
              <a:rPr lang="en-US" sz="2400" dirty="0">
                <a:latin typeface="Candara" panose="020E0502030303020204" pitchFamily="34" charset="0"/>
              </a:rPr>
              <a:t> can group together container images developed by different teams into a single deployable unit (similar to </a:t>
            </a:r>
            <a:r>
              <a:rPr lang="en-US" sz="2400" dirty="0" err="1">
                <a:latin typeface="Candara" panose="020E0502030303020204" pitchFamily="34" charset="0"/>
              </a:rPr>
              <a:t>docker</a:t>
            </a:r>
            <a:r>
              <a:rPr lang="en-US" sz="2400" dirty="0">
                <a:latin typeface="Candara" panose="020E0502030303020204" pitchFamily="34" charset="0"/>
              </a:rPr>
              <a:t>-compose)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Other services to isolate </a:t>
            </a:r>
            <a:r>
              <a:rPr lang="en-US" sz="2400" dirty="0">
                <a:latin typeface="Candara" panose="020E0502030303020204" pitchFamily="34" charset="0"/>
              </a:rPr>
              <a:t>one</a:t>
            </a:r>
            <a:r>
              <a:rPr lang="en-US" sz="2400" b="1" dirty="0">
                <a:latin typeface="Candara" panose="020E0502030303020204" pitchFamily="34" charset="0"/>
              </a:rPr>
              <a:t> </a:t>
            </a:r>
            <a:r>
              <a:rPr lang="en-US" sz="2400" dirty="0" err="1">
                <a:latin typeface="Candara" panose="020E0502030303020204" pitchFamily="34" charset="0"/>
              </a:rPr>
              <a:t>microservice</a:t>
            </a:r>
            <a:r>
              <a:rPr lang="en-US" sz="2400" dirty="0">
                <a:latin typeface="Candara" panose="020E0502030303020204" pitchFamily="34" charset="0"/>
              </a:rPr>
              <a:t> from another such (e.g. load balancing, naming, and discovery)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Namespaces</a:t>
            </a:r>
            <a:r>
              <a:rPr lang="en-US" sz="2400" dirty="0">
                <a:latin typeface="Candara" panose="020E0502030303020204" pitchFamily="34" charset="0"/>
              </a:rPr>
              <a:t> control the interaction among services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Ingress</a:t>
            </a:r>
            <a:r>
              <a:rPr lang="en-US" sz="2400" dirty="0">
                <a:latin typeface="Candara" panose="020E0502030303020204" pitchFamily="34" charset="0"/>
              </a:rPr>
              <a:t> combine multiple </a:t>
            </a:r>
            <a:r>
              <a:rPr lang="en-US" sz="2400" dirty="0" err="1">
                <a:latin typeface="Candara" panose="020E0502030303020204" pitchFamily="34" charset="0"/>
              </a:rPr>
              <a:t>microservices</a:t>
            </a:r>
            <a:r>
              <a:rPr lang="en-US" sz="2400" dirty="0">
                <a:latin typeface="Candara" panose="020E0502030303020204" pitchFamily="34" charset="0"/>
              </a:rPr>
              <a:t> into a single externalized API (easy-to-use frontend)</a:t>
            </a:r>
          </a:p>
          <a:p>
            <a:pPr lvl="3"/>
            <a:endParaRPr lang="en-US" sz="2400" dirty="0">
              <a:latin typeface="Candara" panose="020E0502030303020204" pitchFamily="34" charset="0"/>
            </a:endParaRPr>
          </a:p>
          <a:p>
            <a:r>
              <a:rPr lang="en-US" sz="2000" dirty="0">
                <a:latin typeface="Candara" panose="020E0502030303020204" pitchFamily="34" charset="0"/>
              </a:rPr>
              <a:t>K8s provides full spectrum of solutions between doing it “the hard way” and a fully managed service</a:t>
            </a:r>
          </a:p>
        </p:txBody>
      </p:sp>
    </p:spTree>
    <p:extLst>
      <p:ext uri="{BB962C8B-B14F-4D97-AF65-F5344CB8AC3E}">
        <p14:creationId xmlns:p14="http://schemas.microsoft.com/office/powerpoint/2010/main" val="9224073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Kubernetes </a:t>
            </a:r>
            <a:r>
              <a:rPr lang="en-US" dirty="0" smtClean="0"/>
              <a:t>– Advantages </a:t>
            </a:r>
            <a:r>
              <a:rPr lang="en-US" dirty="0"/>
              <a:t>- </a:t>
            </a:r>
            <a:r>
              <a:rPr lang="en-US" dirty="0" smtClean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514299" y="1545755"/>
            <a:ext cx="1110772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Kubernetes allows to build, deploy, and manage your application in a way that is portable across a wide variety of environments. </a:t>
            </a:r>
            <a:endParaRPr lang="en-US" sz="2400" dirty="0" smtClean="0">
              <a:latin typeface="Candara" panose="020E0502030303020204" pitchFamily="34" charset="0"/>
            </a:endParaRPr>
          </a:p>
          <a:p>
            <a:r>
              <a:rPr lang="en-US" sz="2400" dirty="0" smtClean="0">
                <a:latin typeface="Candara" panose="020E0502030303020204" pitchFamily="34" charset="0"/>
              </a:rPr>
              <a:t>The </a:t>
            </a:r>
            <a:r>
              <a:rPr lang="en-US" sz="2400" dirty="0">
                <a:latin typeface="Candara" panose="020E0502030303020204" pitchFamily="34" charset="0"/>
              </a:rPr>
              <a:t>move to application-oriented container APIs like Kubernetes has two concrete benefits: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separation</a:t>
            </a:r>
            <a:r>
              <a:rPr lang="en-US" sz="2400" dirty="0">
                <a:latin typeface="Candara" panose="020E0502030303020204" pitchFamily="34" charset="0"/>
              </a:rPr>
              <a:t>: developers from specific machines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portability</a:t>
            </a:r>
            <a:r>
              <a:rPr lang="en-US" sz="2400" dirty="0">
                <a:latin typeface="Candara" panose="020E0502030303020204" pitchFamily="34" charset="0"/>
              </a:rPr>
              <a:t>: simply a matter of sending the declarative </a:t>
            </a:r>
            <a:r>
              <a:rPr lang="en-US" sz="2400" dirty="0" err="1">
                <a:latin typeface="Candara" panose="020E0502030303020204" pitchFamily="34" charset="0"/>
              </a:rPr>
              <a:t>config</a:t>
            </a:r>
            <a:r>
              <a:rPr lang="en-US" sz="2400" dirty="0">
                <a:latin typeface="Candara" panose="020E0502030303020204" pitchFamily="34" charset="0"/>
              </a:rPr>
              <a:t> to a new cluster</a:t>
            </a:r>
          </a:p>
        </p:txBody>
      </p:sp>
    </p:spTree>
    <p:extLst>
      <p:ext uri="{BB962C8B-B14F-4D97-AF65-F5344CB8AC3E}">
        <p14:creationId xmlns:p14="http://schemas.microsoft.com/office/powerpoint/2010/main" val="33711988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Kubernetes </a:t>
            </a:r>
            <a:r>
              <a:rPr lang="en-US" dirty="0" smtClean="0"/>
              <a:t>– Advantages </a:t>
            </a:r>
            <a:r>
              <a:rPr lang="en-US" dirty="0"/>
              <a:t>-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514299" y="1545755"/>
            <a:ext cx="111077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There are concrete economic benefit to the abstraction because tasks from multiple users can be packed tightly onto fewer machines: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Consume less energy </a:t>
            </a:r>
            <a:r>
              <a:rPr lang="en-US" sz="2400" dirty="0">
                <a:latin typeface="Candara" panose="020E0502030303020204" pitchFamily="34" charset="0"/>
              </a:rPr>
              <a:t>(ratio of the useful to the total amount)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Limit costs of running a server </a:t>
            </a:r>
            <a:r>
              <a:rPr lang="en-US" sz="2400" dirty="0">
                <a:latin typeface="Candara" panose="020E0502030303020204" pitchFamily="34" charset="0"/>
              </a:rPr>
              <a:t>(power usage, cooling requirements, datacenter space, and raw compute power)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Create quickly a developer’s test environment</a:t>
            </a:r>
            <a:r>
              <a:rPr lang="en-US" sz="2400" dirty="0">
                <a:latin typeface="Candara" panose="020E0502030303020204" pitchFamily="34" charset="0"/>
              </a:rPr>
              <a:t> as a set of containers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Reduce cost of development instances in your stack</a:t>
            </a:r>
            <a:r>
              <a:rPr lang="en-US" sz="2400" dirty="0">
                <a:latin typeface="Candara" panose="020E0502030303020204" pitchFamily="34" charset="0"/>
              </a:rPr>
              <a:t>, liberating resources to develop others that were </a:t>
            </a:r>
            <a:r>
              <a:rPr lang="en-US" sz="2400" dirty="0" smtClean="0">
                <a:latin typeface="Candara" panose="020E0502030303020204" pitchFamily="34" charset="0"/>
              </a:rPr>
              <a:t>cost-prohibitive</a:t>
            </a:r>
            <a:endParaRPr lang="en-US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6905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Deploying a Kubernetes </a:t>
            </a:r>
            <a:r>
              <a:rPr lang="en-US" dirty="0" smtClean="0"/>
              <a:t>Cluster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8233D0-0895-4FB1-AB54-08D2E9F5AEA0}"/>
              </a:ext>
            </a:extLst>
          </p:cNvPr>
          <p:cNvSpPr/>
          <p:nvPr/>
        </p:nvSpPr>
        <p:spPr>
          <a:xfrm>
            <a:off x="347528" y="1453897"/>
            <a:ext cx="11153524" cy="5690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To deploy your cluster you must install Kubernetes. In the exercise you are going to use </a:t>
            </a:r>
            <a:r>
              <a:rPr lang="en-US" sz="2400" dirty="0" err="1">
                <a:latin typeface="Candara" panose="020E0502030303020204" pitchFamily="34" charset="0"/>
              </a:rPr>
              <a:t>minikube</a:t>
            </a:r>
            <a:r>
              <a:rPr lang="en-US" sz="2400" dirty="0">
                <a:latin typeface="Candara" panose="020E0502030303020204" pitchFamily="34" charset="0"/>
              </a:rPr>
              <a:t> to deploy a cluster in local mode. 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 panose="020E0502030303020204" pitchFamily="34" charset="0"/>
              </a:rPr>
              <a:t>After installing </a:t>
            </a:r>
            <a:r>
              <a:rPr lang="en-US" sz="2400" dirty="0" err="1">
                <a:latin typeface="Candara" panose="020E0502030303020204" pitchFamily="34" charset="0"/>
              </a:rPr>
              <a:t>minikube</a:t>
            </a:r>
            <a:r>
              <a:rPr lang="en-US" sz="2400" dirty="0">
                <a:latin typeface="Candara" panose="020E0502030303020204" pitchFamily="34" charset="0"/>
              </a:rPr>
              <a:t>, use </a:t>
            </a:r>
            <a:r>
              <a:rPr lang="en-US" sz="2400" i="1" dirty="0">
                <a:latin typeface="Candara" panose="020E0502030303020204" pitchFamily="34" charset="0"/>
              </a:rPr>
              <a:t>start</a:t>
            </a:r>
            <a:r>
              <a:rPr lang="en-US" sz="2400" dirty="0">
                <a:latin typeface="Candara" panose="020E0502030303020204" pitchFamily="34" charset="0"/>
              </a:rPr>
              <a:t> to begin your session creating a virtual machine, </a:t>
            </a:r>
            <a:r>
              <a:rPr lang="en-US" sz="2400" i="1" dirty="0">
                <a:latin typeface="Candara" panose="020E0502030303020204" pitchFamily="34" charset="0"/>
              </a:rPr>
              <a:t>stop </a:t>
            </a:r>
            <a:r>
              <a:rPr lang="en-US" sz="2400" dirty="0">
                <a:latin typeface="Candara" panose="020E0502030303020204" pitchFamily="34" charset="0"/>
              </a:rPr>
              <a:t>to </a:t>
            </a:r>
            <a:r>
              <a:rPr lang="en-US" sz="2400" dirty="0" err="1">
                <a:latin typeface="Candara" panose="020E0502030303020204" pitchFamily="34" charset="0"/>
              </a:rPr>
              <a:t>interupt</a:t>
            </a:r>
            <a:r>
              <a:rPr lang="en-US" sz="2400" dirty="0">
                <a:latin typeface="Candara" panose="020E0502030303020204" pitchFamily="34" charset="0"/>
              </a:rPr>
              <a:t> it, and </a:t>
            </a:r>
            <a:r>
              <a:rPr lang="en-US" sz="2400" i="1" dirty="0">
                <a:latin typeface="Candara" panose="020E0502030303020204" pitchFamily="34" charset="0"/>
              </a:rPr>
              <a:t>delete</a:t>
            </a:r>
            <a:r>
              <a:rPr lang="en-US" sz="2400" dirty="0">
                <a:latin typeface="Candara" panose="020E0502030303020204" pitchFamily="34" charset="0"/>
              </a:rPr>
              <a:t> to remove the VM. Below are the commands to execute these tasks:</a:t>
            </a:r>
          </a:p>
          <a:p>
            <a:pPr lvl="1"/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minikube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start</a:t>
            </a:r>
          </a:p>
          <a:p>
            <a:pPr lvl="1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minikube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stop</a:t>
            </a:r>
          </a:p>
          <a:p>
            <a:pPr lvl="1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minikube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delete</a:t>
            </a:r>
          </a:p>
          <a:p>
            <a:pPr lvl="1"/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400" dirty="0">
              <a:latin typeface="Karla" pitchFamily="2" charset="0"/>
            </a:endParaRPr>
          </a:p>
          <a:p>
            <a:endParaRPr lang="en-US" sz="2400" dirty="0">
              <a:latin typeface="Karla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Karla" pitchFamily="2" charset="0"/>
            </a:endParaRPr>
          </a:p>
          <a:p>
            <a:pPr lvl="1"/>
            <a:endParaRPr lang="en-US" sz="2400" dirty="0">
              <a:latin typeface="Karla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0466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B8233D0-0895-4FB1-AB54-08D2E9F5AEA0}"/>
              </a:ext>
            </a:extLst>
          </p:cNvPr>
          <p:cNvSpPr/>
          <p:nvPr/>
        </p:nvSpPr>
        <p:spPr>
          <a:xfrm>
            <a:off x="862398" y="1511987"/>
            <a:ext cx="1063865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You can easily access the Kubernetes Client using the following command: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 panose="020E0502030303020204" pitchFamily="34" charset="0"/>
              </a:rPr>
              <a:t>to check your cluster status use:</a:t>
            </a:r>
          </a:p>
          <a:p>
            <a:pPr lvl="1"/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get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componentstatuses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400" dirty="0">
              <a:latin typeface="Karl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 panose="020E0502030303020204" pitchFamily="34" charset="0"/>
              </a:rPr>
              <a:t>and should see output below:</a:t>
            </a:r>
            <a:endParaRPr lang="en-US" sz="2400" dirty="0">
              <a:latin typeface="Candara" panose="020E0502030303020204" pitchFamily="34" charset="0"/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Karla" pitchFamily="2" charset="0"/>
            </a:endParaRPr>
          </a:p>
          <a:p>
            <a:endParaRPr lang="en-US" sz="2400" dirty="0">
              <a:latin typeface="Karla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Karla" pitchFamily="2" charset="0"/>
            </a:endParaRPr>
          </a:p>
          <a:p>
            <a:pPr lvl="1"/>
            <a:endParaRPr lang="en-US" sz="2400" dirty="0">
              <a:latin typeface="Karl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A561CA-8B3F-4878-A8F1-E4FE83F66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98" y="4531659"/>
            <a:ext cx="6974179" cy="133344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68ED11-527F-44DC-A913-D3CD1DF7F4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577" y="2193343"/>
            <a:ext cx="4054851" cy="19200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014447" y="2312894"/>
            <a:ext cx="1492624" cy="1669758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>
            <a:normAutofit/>
          </a:bodyPr>
          <a:lstStyle/>
          <a:p>
            <a:r>
              <a:rPr lang="en-US" dirty="0"/>
              <a:t>Deploying a Kubernetes </a:t>
            </a:r>
            <a:r>
              <a:rPr lang="en-US" dirty="0" smtClean="0"/>
              <a:t>Cluster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601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Scaling up </a:t>
            </a:r>
            <a:r>
              <a:rPr lang="en-US" dirty="0"/>
              <a:t>Containers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</p:nvPr>
        </p:nvGraphicFramePr>
        <p:xfrm>
          <a:off x="5942752" y="1371626"/>
          <a:ext cx="5970841" cy="4746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l="51512" t="48098" r="40498" b="44113"/>
          <a:stretch/>
        </p:blipFill>
        <p:spPr>
          <a:xfrm>
            <a:off x="2294296" y="2684746"/>
            <a:ext cx="1461154" cy="801278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>
            <a:off x="594360" y="1609344"/>
            <a:ext cx="3648456" cy="1075402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It was not Scalable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3182772" y="3420799"/>
            <a:ext cx="1102936" cy="6482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1635598" y="3486024"/>
            <a:ext cx="1102936" cy="648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3691348" y="4261961"/>
            <a:ext cx="1102936" cy="6482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2418588" y="4261271"/>
            <a:ext cx="1102936" cy="648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1145828" y="4261271"/>
            <a:ext cx="1102936" cy="6482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532662" y="5044487"/>
            <a:ext cx="1102936" cy="6482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4342222" y="5035466"/>
            <a:ext cx="1102936" cy="6482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3074254" y="5044487"/>
            <a:ext cx="1102936" cy="6482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1806286" y="5052655"/>
            <a:ext cx="1102936" cy="64828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164476" y="1488135"/>
            <a:ext cx="38985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1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80662" y="2390343"/>
            <a:ext cx="47961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2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28464" y="3219795"/>
            <a:ext cx="47481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3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63029" y="4134305"/>
            <a:ext cx="51488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4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139189" y="5040210"/>
            <a:ext cx="47641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5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81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B8233D0-0895-4FB1-AB54-08D2E9F5AEA0}"/>
              </a:ext>
            </a:extLst>
          </p:cNvPr>
          <p:cNvSpPr/>
          <p:nvPr/>
        </p:nvSpPr>
        <p:spPr>
          <a:xfrm>
            <a:off x="1063004" y="1511987"/>
            <a:ext cx="1084871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You can easily access the Kubernetes Client using the following command: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 panose="020E0502030303020204" pitchFamily="34" charset="0"/>
              </a:rPr>
              <a:t>to list the nodes in your cluster use:</a:t>
            </a:r>
          </a:p>
          <a:p>
            <a:pPr lvl="1"/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get nodes</a:t>
            </a:r>
          </a:p>
          <a:p>
            <a:pPr lvl="1"/>
            <a:endParaRPr lang="en-US" sz="2400" dirty="0">
              <a:latin typeface="Karl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 panose="020E0502030303020204" pitchFamily="34" charset="0"/>
              </a:rPr>
              <a:t>and should see output below: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27B6E-27EE-45C8-9AB2-8754CCC79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4351758"/>
            <a:ext cx="6450098" cy="173448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68ED11-527F-44DC-A913-D3CD1DF7F4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577" y="2193343"/>
            <a:ext cx="4054851" cy="19200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793371" y="3075708"/>
            <a:ext cx="1877698" cy="707437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>
            <a:normAutofit/>
          </a:bodyPr>
          <a:lstStyle/>
          <a:p>
            <a:r>
              <a:rPr lang="en-US" dirty="0"/>
              <a:t>Deploying a Kubernetes </a:t>
            </a:r>
            <a:r>
              <a:rPr lang="en-US" dirty="0" smtClean="0"/>
              <a:t>Cluster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4939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</a:t>
            </a:r>
            <a:r>
              <a:rPr lang="en-US" dirty="0" err="1"/>
              <a:t>kubectl</a:t>
            </a:r>
            <a:r>
              <a:rPr lang="en-US" dirty="0"/>
              <a:t> </a:t>
            </a:r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8233D0-0895-4FB1-AB54-08D2E9F5AEA0}"/>
              </a:ext>
            </a:extLst>
          </p:cNvPr>
          <p:cNvSpPr/>
          <p:nvPr/>
        </p:nvSpPr>
        <p:spPr>
          <a:xfrm>
            <a:off x="630195" y="1197758"/>
            <a:ext cx="1097280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008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Let’s practice Kubernetes! </a:t>
            </a:r>
            <a:r>
              <a:rPr lang="en-US" sz="2400" dirty="0">
                <a:latin typeface="Candara" panose="020E0502030303020204" pitchFamily="34" charset="0"/>
              </a:rPr>
              <a:t>Useful commands to complete the exercise:</a:t>
            </a:r>
          </a:p>
          <a:p>
            <a:pPr lvl="1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create -f app-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deploymnet.yaml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get deployment</a:t>
            </a:r>
          </a:p>
          <a:p>
            <a:pPr lvl="1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get pods</a:t>
            </a:r>
          </a:p>
          <a:p>
            <a:pPr lvl="1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get pods /</a:t>
            </a:r>
          </a:p>
          <a:p>
            <a:pPr lvl="1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-o=custom-columns=NAME:.metadata.name,IP:.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status.podIP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create -f app-server-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deploymnet.yaml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expose deployment / </a:t>
            </a:r>
          </a:p>
          <a:p>
            <a:pPr lvl="1"/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app-deployment --type=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LoadBalancer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--port=8080</a:t>
            </a:r>
          </a:p>
          <a:p>
            <a:pPr lvl="1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get services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delete service app-deployment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delete deployment app-server-deployment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delete deployment app-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-deployment</a:t>
            </a:r>
            <a:endParaRPr lang="en-US" sz="2400" dirty="0">
              <a:latin typeface="Karla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092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Easy </a:t>
            </a:r>
            <a:r>
              <a:rPr lang="en-US" dirty="0"/>
              <a:t>organization of service with pods</a:t>
            </a:r>
          </a:p>
          <a:p>
            <a:r>
              <a:rPr lang="en-US" dirty="0" smtClean="0"/>
              <a:t>Largest </a:t>
            </a:r>
            <a:r>
              <a:rPr lang="en-US" dirty="0"/>
              <a:t>community among container orchestration tools</a:t>
            </a:r>
          </a:p>
          <a:p>
            <a:r>
              <a:rPr lang="en-US" dirty="0" smtClean="0"/>
              <a:t>Kubernetes </a:t>
            </a:r>
            <a:r>
              <a:rPr lang="en-US" dirty="0"/>
              <a:t>can run on-premises bare metal, OpenStack, public </a:t>
            </a:r>
            <a:r>
              <a:rPr lang="en-US" dirty="0" smtClean="0"/>
              <a:t>clouds Google</a:t>
            </a:r>
            <a:r>
              <a:rPr lang="en-US" dirty="0"/>
              <a:t>, Azure, AWS, etc.</a:t>
            </a:r>
          </a:p>
          <a:p>
            <a:r>
              <a:rPr lang="en-US" dirty="0" smtClean="0"/>
              <a:t>Avoid </a:t>
            </a:r>
            <a:r>
              <a:rPr lang="en-US" dirty="0"/>
              <a:t>vendor lock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406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Without Orchestration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098" name="Picture 2" descr="why container orchestrati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00" y="1406879"/>
            <a:ext cx="9281600" cy="494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18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container orchestration?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Because containers are lightweight and ephemeral by nature, running them in production can quickly become a massive effort. </a:t>
            </a:r>
            <a:endParaRPr lang="en-US" dirty="0" smtClean="0"/>
          </a:p>
          <a:p>
            <a:r>
              <a:rPr lang="en-US" dirty="0" smtClean="0"/>
              <a:t>Particularly </a:t>
            </a:r>
            <a:r>
              <a:rPr lang="en-US" dirty="0"/>
              <a:t>when paired with </a:t>
            </a:r>
            <a:r>
              <a:rPr lang="en-US" dirty="0" err="1"/>
              <a:t>microservices</a:t>
            </a:r>
            <a:r>
              <a:rPr lang="en-US" dirty="0"/>
              <a:t>—which typically each run in their own containers—a containerized application might translate into operating hundreds or thousands of containers, especially when building and operating any large-scale system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This can introduce significant complexity if managed manually. </a:t>
            </a:r>
            <a:endParaRPr lang="en-US" dirty="0" smtClean="0"/>
          </a:p>
          <a:p>
            <a:r>
              <a:rPr lang="en-US" dirty="0" smtClean="0"/>
              <a:t>Container </a:t>
            </a:r>
            <a:r>
              <a:rPr lang="en-US" dirty="0"/>
              <a:t>orchestration is what makes that operational complexity manageable for development and operations—or DevOps—because it provides a declarative way of automating much of the 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799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2436</TotalTime>
  <Words>3509</Words>
  <Application>Microsoft Office PowerPoint</Application>
  <PresentationFormat>Widescreen</PresentationFormat>
  <Paragraphs>525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Agency FB</vt:lpstr>
      <vt:lpstr>Arial</vt:lpstr>
      <vt:lpstr>Calibri</vt:lpstr>
      <vt:lpstr>Calibri Light</vt:lpstr>
      <vt:lpstr>Candara</vt:lpstr>
      <vt:lpstr>Courier New</vt:lpstr>
      <vt:lpstr>Karla</vt:lpstr>
      <vt:lpstr>Office Theme</vt:lpstr>
      <vt:lpstr>Containers Orchestration</vt:lpstr>
      <vt:lpstr>Outline</vt:lpstr>
      <vt:lpstr>Why Do we need Container Orchestration?</vt:lpstr>
      <vt:lpstr>Containers are Good…</vt:lpstr>
      <vt:lpstr>Containers Problems!</vt:lpstr>
      <vt:lpstr>Containers Problems!</vt:lpstr>
      <vt:lpstr>Problems with Scaling up Containers</vt:lpstr>
      <vt:lpstr>Containers Without Orchestration</vt:lpstr>
      <vt:lpstr>Why do we need container orchestration?</vt:lpstr>
      <vt:lpstr>Container Orchestration </vt:lpstr>
      <vt:lpstr>What is container orchestration?</vt:lpstr>
      <vt:lpstr>Container Orchestration </vt:lpstr>
      <vt:lpstr>Container Orchestration </vt:lpstr>
      <vt:lpstr>Container Orchestration </vt:lpstr>
      <vt:lpstr>Why Do We Need Container Orchestration?</vt:lpstr>
      <vt:lpstr>Cloud Orchestration</vt:lpstr>
      <vt:lpstr>Container Orchestration</vt:lpstr>
      <vt:lpstr>Container Orchestration</vt:lpstr>
      <vt:lpstr>What are the benefits of container orchestration?</vt:lpstr>
      <vt:lpstr>Container Orchestration Tools</vt:lpstr>
      <vt:lpstr>Container Orchestration Tools</vt:lpstr>
      <vt:lpstr>What is Kubernetes and How it works</vt:lpstr>
      <vt:lpstr>Kubernetes</vt:lpstr>
      <vt:lpstr>Kubernetes</vt:lpstr>
      <vt:lpstr>Kubernetes</vt:lpstr>
      <vt:lpstr>Kubernetes Features</vt:lpstr>
      <vt:lpstr>Kubernetes Myths</vt:lpstr>
      <vt:lpstr>Kubernetes vs Docker Swarm</vt:lpstr>
      <vt:lpstr>Kubernetes vs Docker Swarm</vt:lpstr>
      <vt:lpstr>Kubernetes Use Case and Case Studies</vt:lpstr>
      <vt:lpstr>Kubernetes Use Case</vt:lpstr>
      <vt:lpstr>Backend Architecture </vt:lpstr>
      <vt:lpstr>MapReduce &amp; Cloud Dataflow for scaling up</vt:lpstr>
      <vt:lpstr>Easy Scaling of Containers using Kubernetes</vt:lpstr>
      <vt:lpstr>Easy Scaling of Containers using Kubernetes</vt:lpstr>
      <vt:lpstr>Case Study: Booking.com</vt:lpstr>
      <vt:lpstr>Case Study: Booking.com</vt:lpstr>
      <vt:lpstr>Case Study: Booking.com</vt:lpstr>
      <vt:lpstr>Case Study: Huawei</vt:lpstr>
      <vt:lpstr>Case Study: Huawei</vt:lpstr>
      <vt:lpstr>Case Study: Huawei</vt:lpstr>
      <vt:lpstr>Kubernetes Architecture</vt:lpstr>
      <vt:lpstr>Kubernetes Architecture</vt:lpstr>
      <vt:lpstr>Kubernetes Architecture</vt:lpstr>
      <vt:lpstr>Kubernetes Architecture</vt:lpstr>
      <vt:lpstr>Kubernetes Components</vt:lpstr>
      <vt:lpstr>Kubernetes Components</vt:lpstr>
      <vt:lpstr>Kubernetes Architecture</vt:lpstr>
      <vt:lpstr>Kubernetes Master</vt:lpstr>
      <vt:lpstr>Kubernetes Nodes</vt:lpstr>
      <vt:lpstr>Kubernetes Object</vt:lpstr>
      <vt:lpstr>Basic Kubernetes Objects</vt:lpstr>
      <vt:lpstr>Pods</vt:lpstr>
      <vt:lpstr>Deployment</vt:lpstr>
      <vt:lpstr>Pod Management</vt:lpstr>
      <vt:lpstr>Controller</vt:lpstr>
      <vt:lpstr>Service</vt:lpstr>
      <vt:lpstr>Secret</vt:lpstr>
      <vt:lpstr>Kubernetes Cluster</vt:lpstr>
      <vt:lpstr>Kubernetes - Advantages</vt:lpstr>
      <vt:lpstr>Kubernetes – Advantages - Velocity</vt:lpstr>
      <vt:lpstr>Kubernetes – Advantages - Velocity</vt:lpstr>
      <vt:lpstr>Kubernetes – Advantages - Velocity</vt:lpstr>
      <vt:lpstr>Kubernetes – Advantages - Scaling</vt:lpstr>
      <vt:lpstr>Kubernetes – Advantages - Scaling</vt:lpstr>
      <vt:lpstr>Kubernetes – Advantages - Abstraction</vt:lpstr>
      <vt:lpstr>Kubernetes – Advantages - Efficiency</vt:lpstr>
      <vt:lpstr>Deploying a Kubernetes Cluster</vt:lpstr>
      <vt:lpstr>Deploying a Kubernetes Cluster</vt:lpstr>
      <vt:lpstr>Deploying a Kubernetes Cluster</vt:lpstr>
      <vt:lpstr>Common kubectl Commands</vt:lpstr>
      <vt:lpstr>Kubernetes - Advantages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195</cp:revision>
  <cp:lastPrinted>2021-10-18T07:27:50Z</cp:lastPrinted>
  <dcterms:created xsi:type="dcterms:W3CDTF">2021-10-12T10:09:12Z</dcterms:created>
  <dcterms:modified xsi:type="dcterms:W3CDTF">2023-02-28T06:15:43Z</dcterms:modified>
</cp:coreProperties>
</file>